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9" r:id="rId1"/>
  </p:sldMasterIdLst>
  <p:notesMasterIdLst>
    <p:notesMasterId r:id="rId13"/>
  </p:notesMasterIdLst>
  <p:sldIdLst>
    <p:sldId id="262" r:id="rId2"/>
    <p:sldId id="284" r:id="rId3"/>
    <p:sldId id="285" r:id="rId4"/>
    <p:sldId id="286" r:id="rId5"/>
    <p:sldId id="256" r:id="rId6"/>
    <p:sldId id="258" r:id="rId7"/>
    <p:sldId id="257" r:id="rId8"/>
    <p:sldId id="259" r:id="rId9"/>
    <p:sldId id="260" r:id="rId10"/>
    <p:sldId id="261" r:id="rId11"/>
    <p:sldId id="263" r:id="rId12"/>
  </p:sldIdLst>
  <p:sldSz cx="12192000" cy="6858000"/>
  <p:notesSz cx="12192000" cy="6858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A0000"/>
    <a:srgbClr val="FA0000"/>
    <a:srgbClr val="9E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5929" autoAdjust="0"/>
    <p:restoredTop sz="94660"/>
  </p:normalViewPr>
  <p:slideViewPr>
    <p:cSldViewPr snapToGrid="0">
      <p:cViewPr varScale="1">
        <p:scale>
          <a:sx n="97" d="100"/>
          <a:sy n="97" d="100"/>
        </p:scale>
        <p:origin x="468" y="72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5283200" cy="3444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6905625" y="0"/>
            <a:ext cx="5283200" cy="3444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4038600" y="857250"/>
            <a:ext cx="4114800" cy="2314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1219200" y="3300413"/>
            <a:ext cx="9753600" cy="27003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6513513"/>
            <a:ext cx="5283200" cy="3444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6905625" y="6513513"/>
            <a:ext cx="5283200" cy="3444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38600" y="857250"/>
            <a:ext cx="4114800" cy="2314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" name="Google Shape;21;p1:notes"/>
          <p:cNvSpPr txBox="1">
            <a:spLocks noGrp="1"/>
          </p:cNvSpPr>
          <p:nvPr>
            <p:ph type="body" idx="1"/>
          </p:nvPr>
        </p:nvSpPr>
        <p:spPr>
          <a:xfrm>
            <a:off x="1219200" y="3300413"/>
            <a:ext cx="9753600" cy="27003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2" name="Google Shape;22;p1:notes"/>
          <p:cNvSpPr txBox="1">
            <a:spLocks noGrp="1"/>
          </p:cNvSpPr>
          <p:nvPr>
            <p:ph type="sldNum" idx="12"/>
          </p:nvPr>
        </p:nvSpPr>
        <p:spPr>
          <a:xfrm>
            <a:off x="6905625" y="6513513"/>
            <a:ext cx="5283200" cy="3444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tabLst/>
              <a:defRPr/>
            </a:pPr>
            <a:fld id="{00000000-1234-1234-1234-123412341234}" type="slidenum">
              <a: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Calibri"/>
                <a:buNone/>
                <a:tabLst/>
                <a:defRPr/>
              </a:pPr>
              <a:t>5</a:t>
            </a:fld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"/>
          <p:cNvSpPr txBox="1">
            <a:spLocks noGrp="1"/>
          </p:cNvSpPr>
          <p:nvPr>
            <p:ph type="dt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2"/>
          <p:cNvSpPr txBox="1">
            <a:spLocks noGrp="1"/>
          </p:cNvSpPr>
          <p:nvPr>
            <p:ph type="ft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2"/>
          <p:cNvSpPr txBox="1">
            <a:spLocks noGrp="1"/>
          </p:cNvSpPr>
          <p:nvPr>
            <p:ph type="sldNum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1"/>
          <p:cNvSpPr txBox="1">
            <a:spLocks noGrp="1"/>
          </p:cNvSpPr>
          <p:nvPr>
            <p:ph type="dt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1"/>
          <p:cNvSpPr txBox="1">
            <a:spLocks noGrp="1"/>
          </p:cNvSpPr>
          <p:nvPr>
            <p:ph type="ft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1"/>
          <p:cNvSpPr txBox="1">
            <a:spLocks noGrp="1"/>
          </p:cNvSpPr>
          <p:nvPr>
            <p:ph type="sldNum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svg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C401DFAF-7560-4CB8-9C9A-D98F0FDD514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9373" y="1396511"/>
            <a:ext cx="10072609" cy="3738196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296934C2-95B3-47AA-8261-502D54A614A1}"/>
              </a:ext>
            </a:extLst>
          </p:cNvPr>
          <p:cNvSpPr txBox="1"/>
          <p:nvPr/>
        </p:nvSpPr>
        <p:spPr>
          <a:xfrm>
            <a:off x="1840872" y="321719"/>
            <a:ext cx="8543925" cy="89255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3200" dirty="0"/>
              <a:t>Final Recommendations</a:t>
            </a:r>
          </a:p>
          <a:p>
            <a:r>
              <a:rPr lang="en-US" sz="1800" dirty="0"/>
              <a:t>Submitted June 30, 2021</a:t>
            </a:r>
          </a:p>
        </p:txBody>
      </p:sp>
      <p:pic>
        <p:nvPicPr>
          <p:cNvPr id="1026" name="Picture 1" descr="signature_203663628">
            <a:extLst>
              <a:ext uri="{FF2B5EF4-FFF2-40B4-BE49-F238E27FC236}">
                <a16:creationId xmlns:a16="http://schemas.microsoft.com/office/drawing/2014/main" id="{55D763FA-139B-408D-A0CE-391EFEBCEF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8269" y="2302074"/>
            <a:ext cx="2345496" cy="362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83517DA-714B-4EF5-BDE6-3F52A697106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2085" t="58560" r="34096" b="4077"/>
          <a:stretch/>
        </p:blipFill>
        <p:spPr>
          <a:xfrm>
            <a:off x="4863401" y="3503128"/>
            <a:ext cx="5278017" cy="216414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AB19004-7D1A-4E83-8475-5CF3494904F4}"/>
              </a:ext>
            </a:extLst>
          </p:cNvPr>
          <p:cNvSpPr txBox="1"/>
          <p:nvPr/>
        </p:nvSpPr>
        <p:spPr>
          <a:xfrm>
            <a:off x="7005729" y="5513381"/>
            <a:ext cx="23454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Fitzgerald Washington</a:t>
            </a:r>
          </a:p>
        </p:txBody>
      </p:sp>
    </p:spTree>
    <p:extLst>
      <p:ext uri="{BB962C8B-B14F-4D97-AF65-F5344CB8AC3E}">
        <p14:creationId xmlns:p14="http://schemas.microsoft.com/office/powerpoint/2010/main" val="179492598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oogle Shape;31;p3">
            <a:extLst>
              <a:ext uri="{FF2B5EF4-FFF2-40B4-BE49-F238E27FC236}">
                <a16:creationId xmlns:a16="http://schemas.microsoft.com/office/drawing/2014/main" id="{485901AA-0DBE-4A76-B628-7D2207DECC5A}"/>
              </a:ext>
            </a:extLst>
          </p:cNvPr>
          <p:cNvSpPr/>
          <p:nvPr/>
        </p:nvSpPr>
        <p:spPr>
          <a:xfrm>
            <a:off x="791216" y="390523"/>
            <a:ext cx="6082657" cy="1057311"/>
          </a:xfrm>
          <a:prstGeom prst="chevron">
            <a:avLst>
              <a:gd name="adj" fmla="val 40000"/>
            </a:avLst>
          </a:prstGeom>
          <a:solidFill>
            <a:schemeClr val="bg1">
              <a:lumMod val="50000"/>
            </a:schemeClr>
          </a:solidFill>
          <a:ln w="1270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1" dirty="0">
                <a:solidFill>
                  <a:schemeClr val="bg1"/>
                </a:solidFill>
              </a:rPr>
              <a:t>   </a:t>
            </a:r>
            <a:r>
              <a:rPr lang="en-US" sz="3200" b="1" dirty="0">
                <a:solidFill>
                  <a:schemeClr val="bg1"/>
                </a:solidFill>
              </a:rPr>
              <a:t>Employment</a:t>
            </a:r>
            <a:r>
              <a:rPr lang="en-US" sz="3200" dirty="0">
                <a:solidFill>
                  <a:schemeClr val="bg1"/>
                </a:solidFill>
              </a:rPr>
              <a:t> Indicators</a:t>
            </a:r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B59E459-FE35-4BD3-B890-256224FF00B1}"/>
              </a:ext>
            </a:extLst>
          </p:cNvPr>
          <p:cNvSpPr txBox="1"/>
          <p:nvPr/>
        </p:nvSpPr>
        <p:spPr>
          <a:xfrm>
            <a:off x="6892151" y="527407"/>
            <a:ext cx="3514725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Focus on STEM-aligned programs and pathways</a:t>
            </a:r>
          </a:p>
          <a:p>
            <a:endParaRPr lang="en-US" dirty="0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4DBC9D57-DCD0-4EC6-9181-D74D4BDF3B35}"/>
              </a:ext>
            </a:extLst>
          </p:cNvPr>
          <p:cNvGrpSpPr/>
          <p:nvPr/>
        </p:nvGrpSpPr>
        <p:grpSpPr>
          <a:xfrm>
            <a:off x="646163" y="1661373"/>
            <a:ext cx="2453112" cy="4882154"/>
            <a:chOff x="1123950" y="1613896"/>
            <a:chExt cx="2453112" cy="4882154"/>
          </a:xfrm>
        </p:grpSpPr>
        <p:pic>
          <p:nvPicPr>
            <p:cNvPr id="3" name="Graphic 2" descr="Gauge">
              <a:extLst>
                <a:ext uri="{FF2B5EF4-FFF2-40B4-BE49-F238E27FC236}">
                  <a16:creationId xmlns:a16="http://schemas.microsoft.com/office/drawing/2014/main" id="{9743B132-BBE1-4D86-B56E-A1B06E976BC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1400304" y="1613896"/>
              <a:ext cx="1799968" cy="1799968"/>
            </a:xfrm>
            <a:prstGeom prst="rect">
              <a:avLst/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D981CCD2-F143-4B19-B6E4-3B96E548E38D}"/>
                </a:ext>
              </a:extLst>
            </p:cNvPr>
            <p:cNvSpPr txBox="1"/>
            <p:nvPr/>
          </p:nvSpPr>
          <p:spPr>
            <a:xfrm>
              <a:off x="1224386" y="4838546"/>
              <a:ext cx="2352676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i="1" dirty="0"/>
                <a:t>Data Sources: EXIST </a:t>
              </a:r>
            </a:p>
            <a:p>
              <a:pPr marL="137160" indent="-137160">
                <a:buFont typeface="Arial" panose="020B0604020202020204" pitchFamily="34" charset="0"/>
                <a:buChar char="•"/>
              </a:pPr>
              <a:r>
                <a:rPr lang="en-US" sz="1600" i="1" dirty="0"/>
                <a:t>ACHE data on enrollments and completions by major</a:t>
              </a:r>
            </a:p>
            <a:p>
              <a:pPr marL="137160" indent="-137160">
                <a:buFont typeface="Arial" panose="020B0604020202020204" pitchFamily="34" charset="0"/>
                <a:buChar char="•"/>
              </a:pPr>
              <a:r>
                <a:rPr lang="en-US" sz="1600" i="1" dirty="0"/>
                <a:t>ADOL occupation data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B2805028-1D64-4415-A3A4-403BF4B5612F}"/>
                </a:ext>
              </a:extLst>
            </p:cNvPr>
            <p:cNvSpPr txBox="1"/>
            <p:nvPr/>
          </p:nvSpPr>
          <p:spPr>
            <a:xfrm>
              <a:off x="1368460" y="3246582"/>
              <a:ext cx="2031487" cy="14773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00" dirty="0"/>
                <a:t>Enrollment and success in STEM postsecondary education, vs. demand</a:t>
              </a: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E2123C5E-E2D8-40C3-B854-2D98E1FB1B5B}"/>
                </a:ext>
              </a:extLst>
            </p:cNvPr>
            <p:cNvSpPr/>
            <p:nvPr/>
          </p:nvSpPr>
          <p:spPr>
            <a:xfrm>
              <a:off x="1123950" y="1676400"/>
              <a:ext cx="2352676" cy="481965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F855155B-B30B-4281-88FE-F930D87BEF23}"/>
              </a:ext>
            </a:extLst>
          </p:cNvPr>
          <p:cNvGrpSpPr/>
          <p:nvPr/>
        </p:nvGrpSpPr>
        <p:grpSpPr>
          <a:xfrm>
            <a:off x="3143892" y="1661373"/>
            <a:ext cx="2486407" cy="4882154"/>
            <a:chOff x="3986390" y="1613896"/>
            <a:chExt cx="2486407" cy="4882154"/>
          </a:xfrm>
        </p:grpSpPr>
        <p:pic>
          <p:nvPicPr>
            <p:cNvPr id="9" name="Graphic 8" descr="Gauge">
              <a:extLst>
                <a:ext uri="{FF2B5EF4-FFF2-40B4-BE49-F238E27FC236}">
                  <a16:creationId xmlns:a16="http://schemas.microsoft.com/office/drawing/2014/main" id="{207DEA93-0C3B-48DE-AA43-5FBB2FC0E71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4262744" y="1613896"/>
              <a:ext cx="1799968" cy="1799968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0D383941-E0A3-4E7D-BD72-87E5FB91022F}"/>
                </a:ext>
              </a:extLst>
            </p:cNvPr>
            <p:cNvSpPr txBox="1"/>
            <p:nvPr/>
          </p:nvSpPr>
          <p:spPr>
            <a:xfrm>
              <a:off x="4276959" y="3237057"/>
              <a:ext cx="1899526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00" dirty="0"/>
                <a:t>Completion of STEM work-based learning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45BB26AD-D332-4C9C-9811-EDD9E7966E45}"/>
                </a:ext>
              </a:extLst>
            </p:cNvPr>
            <p:cNvSpPr txBox="1"/>
            <p:nvPr/>
          </p:nvSpPr>
          <p:spPr>
            <a:xfrm>
              <a:off x="4086237" y="4833119"/>
              <a:ext cx="2386560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i="1" dirty="0"/>
                <a:t>Data Sources: UNDER DEVELOPMENT</a:t>
              </a:r>
            </a:p>
            <a:p>
              <a:pPr marL="137160" indent="-137160">
                <a:buFont typeface="Arial" panose="020B0604020202020204" pitchFamily="34" charset="0"/>
                <a:buChar char="•"/>
              </a:pPr>
              <a:r>
                <a:rPr lang="en-US" sz="1600" i="1" dirty="0"/>
                <a:t>Participation in,  completion of WBL activities and programs</a:t>
              </a: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5C220DF6-703C-45AD-973D-FEE55E8382EB}"/>
                </a:ext>
              </a:extLst>
            </p:cNvPr>
            <p:cNvSpPr/>
            <p:nvPr/>
          </p:nvSpPr>
          <p:spPr>
            <a:xfrm>
              <a:off x="3986390" y="1676400"/>
              <a:ext cx="2352676" cy="481965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F0622304-E9AD-42F2-99D0-35EFEE600A0C}"/>
              </a:ext>
            </a:extLst>
          </p:cNvPr>
          <p:cNvGrpSpPr/>
          <p:nvPr/>
        </p:nvGrpSpPr>
        <p:grpSpPr>
          <a:xfrm>
            <a:off x="8287734" y="1680330"/>
            <a:ext cx="2458148" cy="4983976"/>
            <a:chOff x="6832843" y="1631496"/>
            <a:chExt cx="2458148" cy="4983976"/>
          </a:xfrm>
        </p:grpSpPr>
        <p:pic>
          <p:nvPicPr>
            <p:cNvPr id="10" name="Graphic 9" descr="Gauge">
              <a:extLst>
                <a:ext uri="{FF2B5EF4-FFF2-40B4-BE49-F238E27FC236}">
                  <a16:creationId xmlns:a16="http://schemas.microsoft.com/office/drawing/2014/main" id="{2CB81A43-8700-4606-A455-DA227A5EE12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7121230" y="1631496"/>
              <a:ext cx="1799968" cy="1799968"/>
            </a:xfrm>
            <a:prstGeom prst="rect">
              <a:avLst/>
            </a:prstGeom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82B41091-73E6-4FF6-8439-3CD5AC5E9CCE}"/>
                </a:ext>
              </a:extLst>
            </p:cNvPr>
            <p:cNvSpPr txBox="1"/>
            <p:nvPr/>
          </p:nvSpPr>
          <p:spPr>
            <a:xfrm>
              <a:off x="7109197" y="3254554"/>
              <a:ext cx="2090613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00" dirty="0"/>
                <a:t>Employment and wage outcomes for STEM majors, WBL, CTE, STEM credentials of value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5695AECA-2F11-4DB8-AB2E-B9E48FFED128}"/>
                </a:ext>
              </a:extLst>
            </p:cNvPr>
            <p:cNvSpPr txBox="1"/>
            <p:nvPr/>
          </p:nvSpPr>
          <p:spPr>
            <a:xfrm>
              <a:off x="7000696" y="5045812"/>
              <a:ext cx="2225051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i="1" dirty="0"/>
                <a:t>Data Sources: UNDER DEVT</a:t>
              </a:r>
            </a:p>
            <a:p>
              <a:pPr marL="137160" indent="-137160">
                <a:buFont typeface="Arial" panose="020B0604020202020204" pitchFamily="34" charset="0"/>
                <a:buChar char="•"/>
              </a:pPr>
              <a:r>
                <a:rPr lang="en-US" sz="1600" i="1" dirty="0"/>
                <a:t>Match of completion data with wage record data</a:t>
              </a:r>
            </a:p>
            <a:p>
              <a:endParaRPr lang="en-US" sz="1600" i="1" dirty="0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272C6089-E4DF-46EC-958B-39452F964090}"/>
                </a:ext>
              </a:extLst>
            </p:cNvPr>
            <p:cNvSpPr/>
            <p:nvPr/>
          </p:nvSpPr>
          <p:spPr>
            <a:xfrm>
              <a:off x="6832843" y="1676400"/>
              <a:ext cx="2458148" cy="481965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ABA7C5D1-2588-4708-B3C5-CD5CA1F1E0C8}"/>
              </a:ext>
            </a:extLst>
          </p:cNvPr>
          <p:cNvGrpSpPr/>
          <p:nvPr/>
        </p:nvGrpSpPr>
        <p:grpSpPr>
          <a:xfrm>
            <a:off x="5663077" y="1660407"/>
            <a:ext cx="2458148" cy="5036071"/>
            <a:chOff x="6832843" y="1613896"/>
            <a:chExt cx="2458148" cy="5036071"/>
          </a:xfrm>
        </p:grpSpPr>
        <p:pic>
          <p:nvPicPr>
            <p:cNvPr id="24" name="Graphic 23" descr="Gauge">
              <a:extLst>
                <a:ext uri="{FF2B5EF4-FFF2-40B4-BE49-F238E27FC236}">
                  <a16:creationId xmlns:a16="http://schemas.microsoft.com/office/drawing/2014/main" id="{2E70E793-EDCB-405F-917C-7EB39CB4CA3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7141302" y="1613896"/>
              <a:ext cx="1799968" cy="1799968"/>
            </a:xfrm>
            <a:prstGeom prst="rect">
              <a:avLst/>
            </a:prstGeom>
          </p:spPr>
        </p:pic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FE5C2FE6-66D5-4752-A718-DF345F410F69}"/>
                </a:ext>
              </a:extLst>
            </p:cNvPr>
            <p:cNvSpPr txBox="1"/>
            <p:nvPr/>
          </p:nvSpPr>
          <p:spPr>
            <a:xfrm>
              <a:off x="7090585" y="3247548"/>
              <a:ext cx="2024616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00" dirty="0"/>
                <a:t>Attainment of STEM credentials of value, vs. demand 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EA788AAC-7E84-4A6A-A255-4CC78D72C90B}"/>
                </a:ext>
              </a:extLst>
            </p:cNvPr>
            <p:cNvSpPr txBox="1"/>
            <p:nvPr/>
          </p:nvSpPr>
          <p:spPr>
            <a:xfrm>
              <a:off x="7019697" y="4834085"/>
              <a:ext cx="2166392" cy="18158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i="1" dirty="0"/>
                <a:t>Data Sources: UNDER DEVT</a:t>
              </a:r>
            </a:p>
            <a:p>
              <a:pPr marL="137160" indent="-137160">
                <a:buFont typeface="Arial" panose="020B0604020202020204" pitchFamily="34" charset="0"/>
                <a:buChar char="•"/>
              </a:pPr>
              <a:r>
                <a:rPr lang="en-US" sz="1600" i="1" dirty="0"/>
                <a:t>Enrollment and completion data for on credentials of value</a:t>
              </a:r>
            </a:p>
            <a:p>
              <a:endParaRPr lang="en-US" sz="1600" i="1" dirty="0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5332A7B9-880E-4295-8193-C68F0138A7D7}"/>
                </a:ext>
              </a:extLst>
            </p:cNvPr>
            <p:cNvSpPr/>
            <p:nvPr/>
          </p:nvSpPr>
          <p:spPr>
            <a:xfrm>
              <a:off x="6832843" y="1676400"/>
              <a:ext cx="2458148" cy="481965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6C7A3D21-90F1-45C0-B2A2-D7928D607149}"/>
              </a:ext>
            </a:extLst>
          </p:cNvPr>
          <p:cNvSpPr txBox="1"/>
          <p:nvPr/>
        </p:nvSpPr>
        <p:spPr>
          <a:xfrm>
            <a:off x="10106471" y="172225"/>
            <a:ext cx="1942654" cy="3016210"/>
          </a:xfrm>
          <a:prstGeom prst="rect">
            <a:avLst/>
          </a:prstGeom>
          <a:solidFill>
            <a:schemeClr val="bg1">
              <a:lumMod val="50000"/>
            </a:schemeClr>
          </a:solidFill>
          <a:ln w="38100"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800" dirty="0" err="1">
                <a:solidFill>
                  <a:schemeClr val="bg1"/>
                </a:solidFill>
              </a:rPr>
              <a:t>Disaggregations</a:t>
            </a:r>
            <a:r>
              <a:rPr lang="en-US" sz="1800" dirty="0">
                <a:solidFill>
                  <a:schemeClr val="bg1"/>
                </a:solidFill>
              </a:rPr>
              <a:t>: </a:t>
            </a:r>
          </a:p>
          <a:p>
            <a:endParaRPr lang="en-US" sz="1000" dirty="0">
              <a:solidFill>
                <a:schemeClr val="bg1"/>
              </a:solidFill>
            </a:endParaRPr>
          </a:p>
          <a:p>
            <a:r>
              <a:rPr lang="en-US" sz="1800" dirty="0">
                <a:solidFill>
                  <a:schemeClr val="bg1"/>
                </a:solidFill>
              </a:rPr>
              <a:t>By </a:t>
            </a:r>
            <a:r>
              <a:rPr lang="en-US" sz="1800" b="1" dirty="0">
                <a:solidFill>
                  <a:schemeClr val="bg1"/>
                </a:solidFill>
              </a:rPr>
              <a:t>school/ IHE</a:t>
            </a:r>
          </a:p>
          <a:p>
            <a:r>
              <a:rPr lang="en-US" sz="1800" dirty="0">
                <a:solidFill>
                  <a:schemeClr val="bg1"/>
                </a:solidFill>
              </a:rPr>
              <a:t>By </a:t>
            </a:r>
            <a:r>
              <a:rPr lang="en-US" sz="1800" b="1" dirty="0">
                <a:solidFill>
                  <a:schemeClr val="bg1"/>
                </a:solidFill>
              </a:rPr>
              <a:t>race/ </a:t>
            </a:r>
            <a:r>
              <a:rPr lang="en-US" sz="1800" b="1" dirty="0" err="1">
                <a:solidFill>
                  <a:schemeClr val="bg1"/>
                </a:solidFill>
              </a:rPr>
              <a:t>ethn</a:t>
            </a:r>
            <a:endParaRPr lang="en-US" sz="1800" b="1" dirty="0">
              <a:solidFill>
                <a:schemeClr val="bg1"/>
              </a:solidFill>
            </a:endParaRPr>
          </a:p>
          <a:p>
            <a:r>
              <a:rPr lang="en-US" sz="1800" dirty="0">
                <a:solidFill>
                  <a:schemeClr val="bg1"/>
                </a:solidFill>
              </a:rPr>
              <a:t>By </a:t>
            </a:r>
            <a:r>
              <a:rPr lang="en-US" sz="1800" b="1" dirty="0">
                <a:solidFill>
                  <a:schemeClr val="bg1"/>
                </a:solidFill>
              </a:rPr>
              <a:t>sex</a:t>
            </a:r>
          </a:p>
          <a:p>
            <a:r>
              <a:rPr lang="en-US" sz="1800" dirty="0">
                <a:solidFill>
                  <a:schemeClr val="bg1"/>
                </a:solidFill>
              </a:rPr>
              <a:t>By </a:t>
            </a:r>
            <a:r>
              <a:rPr lang="en-US" sz="1800" b="1" dirty="0">
                <a:solidFill>
                  <a:schemeClr val="bg1"/>
                </a:solidFill>
              </a:rPr>
              <a:t>FRL/ Pell status</a:t>
            </a:r>
          </a:p>
          <a:p>
            <a:r>
              <a:rPr lang="en-US" sz="1800" dirty="0">
                <a:solidFill>
                  <a:schemeClr val="bg1"/>
                </a:solidFill>
              </a:rPr>
              <a:t>By </a:t>
            </a:r>
            <a:r>
              <a:rPr lang="en-US" sz="1800" b="1" dirty="0">
                <a:solidFill>
                  <a:schemeClr val="bg1"/>
                </a:solidFill>
              </a:rPr>
              <a:t>age</a:t>
            </a:r>
          </a:p>
          <a:p>
            <a:r>
              <a:rPr lang="en-US" sz="1800" dirty="0">
                <a:solidFill>
                  <a:schemeClr val="bg1"/>
                </a:solidFill>
              </a:rPr>
              <a:t>By </a:t>
            </a:r>
            <a:r>
              <a:rPr lang="en-US" sz="1800" b="1" dirty="0">
                <a:solidFill>
                  <a:schemeClr val="bg1"/>
                </a:solidFill>
              </a:rPr>
              <a:t>veteran status</a:t>
            </a:r>
          </a:p>
          <a:p>
            <a:r>
              <a:rPr lang="en-US" sz="1800" dirty="0">
                <a:solidFill>
                  <a:schemeClr val="bg1"/>
                </a:solidFill>
              </a:rPr>
              <a:t>By</a:t>
            </a:r>
            <a:r>
              <a:rPr lang="en-US" sz="1800" b="1" dirty="0">
                <a:solidFill>
                  <a:schemeClr val="bg1"/>
                </a:solidFill>
              </a:rPr>
              <a:t> WIOA title</a:t>
            </a:r>
            <a:endParaRPr lang="en-US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87552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oogle Shape;31;p3">
            <a:extLst>
              <a:ext uri="{FF2B5EF4-FFF2-40B4-BE49-F238E27FC236}">
                <a16:creationId xmlns:a16="http://schemas.microsoft.com/office/drawing/2014/main" id="{485901AA-0DBE-4A76-B628-7D2207DECC5A}"/>
              </a:ext>
            </a:extLst>
          </p:cNvPr>
          <p:cNvSpPr/>
          <p:nvPr/>
        </p:nvSpPr>
        <p:spPr>
          <a:xfrm>
            <a:off x="2156468" y="266628"/>
            <a:ext cx="6082657" cy="1057311"/>
          </a:xfrm>
          <a:prstGeom prst="chevron">
            <a:avLst>
              <a:gd name="adj" fmla="val 40000"/>
            </a:avLst>
          </a:prstGeom>
          <a:solidFill>
            <a:schemeClr val="accent6"/>
          </a:solidFill>
          <a:ln w="1270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1" dirty="0">
                <a:solidFill>
                  <a:schemeClr val="bg1"/>
                </a:solidFill>
              </a:rPr>
              <a:t>    </a:t>
            </a:r>
            <a:r>
              <a:rPr lang="en-US" sz="3200" b="1" dirty="0">
                <a:solidFill>
                  <a:schemeClr val="bg1"/>
                </a:solidFill>
              </a:rPr>
              <a:t>Investment</a:t>
            </a:r>
            <a:r>
              <a:rPr lang="en-US" sz="3200" dirty="0">
                <a:solidFill>
                  <a:schemeClr val="bg1"/>
                </a:solidFill>
              </a:rPr>
              <a:t> Indicators</a:t>
            </a:r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B59E459-FE35-4BD3-B890-256224FF00B1}"/>
              </a:ext>
            </a:extLst>
          </p:cNvPr>
          <p:cNvSpPr txBox="1"/>
          <p:nvPr/>
        </p:nvSpPr>
        <p:spPr>
          <a:xfrm>
            <a:off x="8516294" y="406723"/>
            <a:ext cx="3038475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Focus on resources for STEM</a:t>
            </a:r>
          </a:p>
          <a:p>
            <a:endParaRPr lang="en-US" dirty="0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F0622304-E9AD-42F2-99D0-35EFEE600A0C}"/>
              </a:ext>
            </a:extLst>
          </p:cNvPr>
          <p:cNvGrpSpPr/>
          <p:nvPr/>
        </p:nvGrpSpPr>
        <p:grpSpPr>
          <a:xfrm>
            <a:off x="6179841" y="1524590"/>
            <a:ext cx="2695027" cy="4819650"/>
            <a:chOff x="6832842" y="1676400"/>
            <a:chExt cx="2695027" cy="4819650"/>
          </a:xfrm>
        </p:grpSpPr>
        <p:pic>
          <p:nvPicPr>
            <p:cNvPr id="10" name="Graphic 9" descr="Gauge">
              <a:extLst>
                <a:ext uri="{FF2B5EF4-FFF2-40B4-BE49-F238E27FC236}">
                  <a16:creationId xmlns:a16="http://schemas.microsoft.com/office/drawing/2014/main" id="{2CB81A43-8700-4606-A455-DA227A5EE12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7280371" y="1697622"/>
              <a:ext cx="1799968" cy="1799968"/>
            </a:xfrm>
            <a:prstGeom prst="rect">
              <a:avLst/>
            </a:prstGeom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82B41091-73E6-4FF6-8439-3CD5AC5E9CCE}"/>
                </a:ext>
              </a:extLst>
            </p:cNvPr>
            <p:cNvSpPr txBox="1"/>
            <p:nvPr/>
          </p:nvSpPr>
          <p:spPr>
            <a:xfrm>
              <a:off x="7123350" y="3486060"/>
              <a:ext cx="2114010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00" dirty="0"/>
                <a:t>Number of STEM education external partnerships and contributions</a:t>
              </a: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272C6089-E4DF-46EC-958B-39452F964090}"/>
                </a:ext>
              </a:extLst>
            </p:cNvPr>
            <p:cNvSpPr/>
            <p:nvPr/>
          </p:nvSpPr>
          <p:spPr>
            <a:xfrm>
              <a:off x="6832842" y="1676400"/>
              <a:ext cx="2695027" cy="4819650"/>
            </a:xfrm>
            <a:prstGeom prst="rect">
              <a:avLst/>
            </a:prstGeom>
            <a:noFill/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4CBC2950-A4BF-4CA5-9E6D-726B16977D6B}"/>
              </a:ext>
            </a:extLst>
          </p:cNvPr>
          <p:cNvSpPr txBox="1"/>
          <p:nvPr/>
        </p:nvSpPr>
        <p:spPr>
          <a:xfrm>
            <a:off x="6465133" y="4636277"/>
            <a:ext cx="225028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/>
              <a:t>Data Sources: TO BE DEVELOPED</a:t>
            </a:r>
          </a:p>
          <a:p>
            <a:pPr marL="137160" indent="-137160">
              <a:buFont typeface="Arial" panose="020B0604020202020204" pitchFamily="34" charset="0"/>
              <a:buChar char="•"/>
            </a:pPr>
            <a:r>
              <a:rPr lang="en-US" sz="1600" i="1" dirty="0"/>
              <a:t>Public-private partnerships?</a:t>
            </a:r>
          </a:p>
          <a:p>
            <a:pPr marL="137160" indent="-137160">
              <a:buFont typeface="Arial" panose="020B0604020202020204" pitchFamily="34" charset="0"/>
              <a:buChar char="•"/>
            </a:pPr>
            <a:r>
              <a:rPr lang="en-US" sz="1600" i="1" dirty="0"/>
              <a:t>In-kind contributions?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5DB0E14-8004-48B0-BCEB-934F824D69BF}"/>
              </a:ext>
            </a:extLst>
          </p:cNvPr>
          <p:cNvSpPr txBox="1"/>
          <p:nvPr/>
        </p:nvSpPr>
        <p:spPr>
          <a:xfrm>
            <a:off x="9427964" y="3272282"/>
            <a:ext cx="215773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/>
              <a:t>Amount and impact of funds/ grants distributed by STEM Council or partners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8DD11FF-F284-42C0-B813-049A4CD8DDDA}"/>
              </a:ext>
            </a:extLst>
          </p:cNvPr>
          <p:cNvSpPr txBox="1"/>
          <p:nvPr/>
        </p:nvSpPr>
        <p:spPr>
          <a:xfrm>
            <a:off x="9426832" y="4882592"/>
            <a:ext cx="238656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/>
              <a:t>Data Sources: TO BE DEVELOPED</a:t>
            </a:r>
          </a:p>
          <a:p>
            <a:pPr marL="137160" indent="-137160">
              <a:buFont typeface="Arial" panose="020B0604020202020204" pitchFamily="34" charset="0"/>
              <a:buChar char="•"/>
            </a:pPr>
            <a:r>
              <a:rPr lang="en-US" sz="1600" i="1" dirty="0"/>
              <a:t>Needs grant infrastructure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33D6C584-2A72-40B6-97B7-35E322317B5D}"/>
              </a:ext>
            </a:extLst>
          </p:cNvPr>
          <p:cNvGrpSpPr/>
          <p:nvPr/>
        </p:nvGrpSpPr>
        <p:grpSpPr>
          <a:xfrm>
            <a:off x="461246" y="1524590"/>
            <a:ext cx="2586842" cy="4819650"/>
            <a:chOff x="625966" y="1517894"/>
            <a:chExt cx="2586842" cy="4819650"/>
          </a:xfrm>
        </p:grpSpPr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4DBC9D57-DCD0-4EC6-9181-D74D4BDF3B35}"/>
                </a:ext>
              </a:extLst>
            </p:cNvPr>
            <p:cNvGrpSpPr/>
            <p:nvPr/>
          </p:nvGrpSpPr>
          <p:grpSpPr>
            <a:xfrm>
              <a:off x="625966" y="1517894"/>
              <a:ext cx="2586842" cy="4819650"/>
              <a:chOff x="1123950" y="1676400"/>
              <a:chExt cx="2586842" cy="4819650"/>
            </a:xfrm>
          </p:grpSpPr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D981CCD2-F143-4B19-B6E4-3B96E548E38D}"/>
                  </a:ext>
                </a:extLst>
              </p:cNvPr>
              <p:cNvSpPr txBox="1"/>
              <p:nvPr/>
            </p:nvSpPr>
            <p:spPr>
              <a:xfrm>
                <a:off x="1269003" y="4695460"/>
                <a:ext cx="2352676" cy="15696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i="1" dirty="0"/>
                  <a:t>Data Sources: EXIST </a:t>
                </a:r>
              </a:p>
              <a:p>
                <a:pPr marL="137160" indent="-137160">
                  <a:buFont typeface="Arial" panose="020B0604020202020204" pitchFamily="34" charset="0"/>
                  <a:buChar char="•"/>
                </a:pPr>
                <a:r>
                  <a:rPr lang="en-US" sz="1600" i="1" dirty="0"/>
                  <a:t>State budget, including grants and scholarships, disaggregated by initiative or program</a:t>
                </a:r>
              </a:p>
            </p:txBody>
          </p:sp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B2805028-1D64-4415-A3A4-403BF4B5612F}"/>
                  </a:ext>
                </a:extLst>
              </p:cNvPr>
              <p:cNvSpPr txBox="1"/>
              <p:nvPr/>
            </p:nvSpPr>
            <p:spPr>
              <a:xfrm>
                <a:off x="1518695" y="3410760"/>
                <a:ext cx="1878677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800" dirty="0"/>
                  <a:t>Amount of state investment for STEM education</a:t>
                </a:r>
              </a:p>
            </p:txBody>
          </p:sp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E2123C5E-E2D8-40C3-B854-2D98E1FB1B5B}"/>
                  </a:ext>
                </a:extLst>
              </p:cNvPr>
              <p:cNvSpPr/>
              <p:nvPr/>
            </p:nvSpPr>
            <p:spPr>
              <a:xfrm>
                <a:off x="1123950" y="1676400"/>
                <a:ext cx="2586842" cy="4819650"/>
              </a:xfrm>
              <a:prstGeom prst="rect">
                <a:avLst/>
              </a:prstGeom>
              <a:noFill/>
              <a:ln>
                <a:solidFill>
                  <a:schemeClr val="accent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pic>
          <p:nvPicPr>
            <p:cNvPr id="4" name="Graphic 3" descr="Money">
              <a:extLst>
                <a:ext uri="{FF2B5EF4-FFF2-40B4-BE49-F238E27FC236}">
                  <a16:creationId xmlns:a16="http://schemas.microsoft.com/office/drawing/2014/main" id="{E5BD47B1-878F-48E7-8BBB-99EDCC70CD2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1247874" y="1684399"/>
              <a:ext cx="1343025" cy="1343025"/>
            </a:xfrm>
            <a:prstGeom prst="rect">
              <a:avLst/>
            </a:prstGeom>
          </p:spPr>
        </p:pic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16E263EB-F275-47B4-973D-625ECB79A365}"/>
              </a:ext>
            </a:extLst>
          </p:cNvPr>
          <p:cNvGrpSpPr/>
          <p:nvPr/>
        </p:nvGrpSpPr>
        <p:grpSpPr>
          <a:xfrm>
            <a:off x="3326687" y="1524590"/>
            <a:ext cx="2586842" cy="4819650"/>
            <a:chOff x="3481067" y="1503368"/>
            <a:chExt cx="2586842" cy="4819650"/>
          </a:xfrm>
        </p:grpSpPr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F855155B-B30B-4281-88FE-F930D87BEF23}"/>
                </a:ext>
              </a:extLst>
            </p:cNvPr>
            <p:cNvGrpSpPr/>
            <p:nvPr/>
          </p:nvGrpSpPr>
          <p:grpSpPr>
            <a:xfrm>
              <a:off x="3481067" y="1503368"/>
              <a:ext cx="2586842" cy="4819650"/>
              <a:chOff x="3986389" y="1676400"/>
              <a:chExt cx="2586842" cy="4819650"/>
            </a:xfrm>
          </p:grpSpPr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0D383941-E0A3-4E7D-BD72-87E5FB91022F}"/>
                  </a:ext>
                </a:extLst>
              </p:cNvPr>
              <p:cNvSpPr txBox="1"/>
              <p:nvPr/>
            </p:nvSpPr>
            <p:spPr>
              <a:xfrm>
                <a:off x="4255964" y="3434793"/>
                <a:ext cx="2092685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800" dirty="0"/>
                  <a:t>Amount of non-state contributions for STEM ed</a:t>
                </a:r>
              </a:p>
            </p:txBody>
          </p:sp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45BB26AD-D332-4C9C-9811-EDD9E7966E45}"/>
                  </a:ext>
                </a:extLst>
              </p:cNvPr>
              <p:cNvSpPr txBox="1"/>
              <p:nvPr/>
            </p:nvSpPr>
            <p:spPr>
              <a:xfrm>
                <a:off x="4157097" y="4696152"/>
                <a:ext cx="2416134" cy="15696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i="1" dirty="0"/>
                  <a:t>Data Sources: TO BE DEVELOPED</a:t>
                </a:r>
              </a:p>
              <a:p>
                <a:pPr marL="137160" indent="-137160">
                  <a:buFont typeface="Arial" panose="020B0604020202020204" pitchFamily="34" charset="0"/>
                  <a:buChar char="•"/>
                </a:pPr>
                <a:r>
                  <a:rPr lang="en-US" sz="1600" i="1" dirty="0"/>
                  <a:t>Federal grants for STEM outreach/ed</a:t>
                </a:r>
              </a:p>
              <a:p>
                <a:pPr marL="137160" indent="-137160">
                  <a:buFont typeface="Arial" panose="020B0604020202020204" pitchFamily="34" charset="0"/>
                  <a:buChar char="•"/>
                </a:pPr>
                <a:r>
                  <a:rPr lang="en-US" sz="1600" i="1" dirty="0"/>
                  <a:t>Private contributions to certain entities</a:t>
                </a:r>
              </a:p>
            </p:txBody>
          </p:sp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5C220DF6-703C-45AD-973D-FEE55E8382EB}"/>
                  </a:ext>
                </a:extLst>
              </p:cNvPr>
              <p:cNvSpPr/>
              <p:nvPr/>
            </p:nvSpPr>
            <p:spPr>
              <a:xfrm>
                <a:off x="3986389" y="1676400"/>
                <a:ext cx="2586842" cy="4819650"/>
              </a:xfrm>
              <a:prstGeom prst="rect">
                <a:avLst/>
              </a:prstGeom>
              <a:noFill/>
              <a:ln>
                <a:solidFill>
                  <a:schemeClr val="accent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pic>
          <p:nvPicPr>
            <p:cNvPr id="27" name="Graphic 26" descr="Money">
              <a:extLst>
                <a:ext uri="{FF2B5EF4-FFF2-40B4-BE49-F238E27FC236}">
                  <a16:creationId xmlns:a16="http://schemas.microsoft.com/office/drawing/2014/main" id="{2607E248-9BE8-4A42-B8B2-9144BE62DDC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4125471" y="1688996"/>
              <a:ext cx="1343025" cy="1343025"/>
            </a:xfrm>
            <a:prstGeom prst="rect">
              <a:avLst/>
            </a:prstGeom>
          </p:spPr>
        </p:pic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5215DD4D-FA39-41BE-AEFE-CF0060E8D099}"/>
              </a:ext>
            </a:extLst>
          </p:cNvPr>
          <p:cNvGrpSpPr/>
          <p:nvPr/>
        </p:nvGrpSpPr>
        <p:grpSpPr>
          <a:xfrm>
            <a:off x="9152772" y="1524590"/>
            <a:ext cx="2586842" cy="4819650"/>
            <a:chOff x="9320134" y="1490461"/>
            <a:chExt cx="2586842" cy="4819650"/>
          </a:xfrm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30FB4292-601C-4AD5-836D-AB016877DDB9}"/>
                </a:ext>
              </a:extLst>
            </p:cNvPr>
            <p:cNvSpPr/>
            <p:nvPr/>
          </p:nvSpPr>
          <p:spPr>
            <a:xfrm>
              <a:off x="9320134" y="1490461"/>
              <a:ext cx="2586842" cy="4819650"/>
            </a:xfrm>
            <a:prstGeom prst="rect">
              <a:avLst/>
            </a:prstGeom>
            <a:noFill/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23" name="Graphic 22" descr="Gauge">
              <a:extLst>
                <a:ext uri="{FF2B5EF4-FFF2-40B4-BE49-F238E27FC236}">
                  <a16:creationId xmlns:a16="http://schemas.microsoft.com/office/drawing/2014/main" id="{E1A8BA89-D29F-44D2-98FE-A0367C2B1EB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9733423" y="1524590"/>
              <a:ext cx="1799968" cy="179996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0704293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oogle Shape;31;p3">
            <a:extLst>
              <a:ext uri="{FF2B5EF4-FFF2-40B4-BE49-F238E27FC236}">
                <a16:creationId xmlns:a16="http://schemas.microsoft.com/office/drawing/2014/main" id="{485901AA-0DBE-4A76-B628-7D2207DECC5A}"/>
              </a:ext>
            </a:extLst>
          </p:cNvPr>
          <p:cNvSpPr/>
          <p:nvPr/>
        </p:nvSpPr>
        <p:spPr>
          <a:xfrm>
            <a:off x="1182680" y="123609"/>
            <a:ext cx="6735421" cy="1057311"/>
          </a:xfrm>
          <a:prstGeom prst="chevron">
            <a:avLst>
              <a:gd name="adj" fmla="val 40000"/>
            </a:avLst>
          </a:prstGeom>
          <a:solidFill>
            <a:schemeClr val="accent2"/>
          </a:solidFill>
          <a:ln w="1270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1" dirty="0">
                <a:solidFill>
                  <a:schemeClr val="bg1"/>
                </a:solidFill>
              </a:rPr>
              <a:t>    </a:t>
            </a:r>
            <a:r>
              <a:rPr lang="en-US" sz="3200" b="1" dirty="0">
                <a:solidFill>
                  <a:schemeClr val="bg1"/>
                </a:solidFill>
              </a:rPr>
              <a:t>Overall Recommendations </a:t>
            </a:r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CBDB9FC-D5E9-4B73-BDFF-0CBFFB9E3C4C}"/>
              </a:ext>
            </a:extLst>
          </p:cNvPr>
          <p:cNvSpPr txBox="1"/>
          <p:nvPr/>
        </p:nvSpPr>
        <p:spPr>
          <a:xfrm>
            <a:off x="1055078" y="1311550"/>
            <a:ext cx="9888225" cy="57143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800"/>
              </a:spcBef>
            </a:pPr>
            <a:r>
              <a:rPr lang="en-US" sz="2400" dirty="0"/>
              <a:t>Dedicate STEM Council funding to support a robust data infrastructure, including the following costs: </a:t>
            </a:r>
          </a:p>
          <a:p>
            <a:pPr marL="342900" indent="-342900"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en-US" sz="2400" dirty="0"/>
              <a:t>Dedicated staff to support STEM </a:t>
            </a:r>
            <a:r>
              <a:rPr lang="en-US" sz="2400" dirty="0">
                <a:solidFill>
                  <a:schemeClr val="tx1"/>
                </a:solidFill>
              </a:rPr>
              <a:t>data collection and reporting (see recommendations on staffing)</a:t>
            </a:r>
          </a:p>
          <a:p>
            <a:pPr marL="342900" indent="-342900"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1"/>
                </a:solidFill>
              </a:rPr>
              <a:t>Professional services for developing a STEM data dashboard that integrates with the STEM Council website</a:t>
            </a:r>
          </a:p>
          <a:p>
            <a:pPr marL="342900" indent="-342900"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1"/>
                </a:solidFill>
              </a:rPr>
              <a:t>Mini-grants for stakeholders (administrators, educators, community members) to expand awareness and use of STEM data</a:t>
            </a:r>
          </a:p>
          <a:p>
            <a:pPr marL="342900" indent="-342900"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1"/>
                </a:solidFill>
              </a:rPr>
              <a:t>Design and printing services for hard copies of data reports to share with key stakeholders </a:t>
            </a:r>
          </a:p>
          <a:p>
            <a:pPr marL="342900" indent="-342900"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1"/>
                </a:solidFill>
              </a:rPr>
              <a:t>Consulting services to support the development of new STEM datasets based on stakeholder input</a:t>
            </a:r>
          </a:p>
          <a:p>
            <a:endParaRPr lang="en-US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6DD03FF-30F9-4283-A41C-4B3C8AD1AF6C}"/>
              </a:ext>
            </a:extLst>
          </p:cNvPr>
          <p:cNvSpPr txBox="1"/>
          <p:nvPr/>
        </p:nvSpPr>
        <p:spPr>
          <a:xfrm>
            <a:off x="8548121" y="359876"/>
            <a:ext cx="262964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accent2"/>
                </a:solidFill>
              </a:rPr>
              <a:t>Budgeting</a:t>
            </a:r>
          </a:p>
        </p:txBody>
      </p:sp>
    </p:spTree>
    <p:extLst>
      <p:ext uri="{BB962C8B-B14F-4D97-AF65-F5344CB8AC3E}">
        <p14:creationId xmlns:p14="http://schemas.microsoft.com/office/powerpoint/2010/main" val="4809299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oogle Shape;31;p3">
            <a:extLst>
              <a:ext uri="{FF2B5EF4-FFF2-40B4-BE49-F238E27FC236}">
                <a16:creationId xmlns:a16="http://schemas.microsoft.com/office/drawing/2014/main" id="{485901AA-0DBE-4A76-B628-7D2207DECC5A}"/>
              </a:ext>
            </a:extLst>
          </p:cNvPr>
          <p:cNvSpPr/>
          <p:nvPr/>
        </p:nvSpPr>
        <p:spPr>
          <a:xfrm>
            <a:off x="1182680" y="123609"/>
            <a:ext cx="6735421" cy="1057311"/>
          </a:xfrm>
          <a:prstGeom prst="chevron">
            <a:avLst>
              <a:gd name="adj" fmla="val 40000"/>
            </a:avLst>
          </a:prstGeom>
          <a:solidFill>
            <a:schemeClr val="accent6"/>
          </a:solidFill>
          <a:ln w="1270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1" dirty="0">
                <a:solidFill>
                  <a:schemeClr val="bg1"/>
                </a:solidFill>
              </a:rPr>
              <a:t>    </a:t>
            </a:r>
            <a:r>
              <a:rPr lang="en-US" sz="3200" b="1" dirty="0">
                <a:solidFill>
                  <a:schemeClr val="bg1"/>
                </a:solidFill>
              </a:rPr>
              <a:t>Overall Recommendations </a:t>
            </a:r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CBDB9FC-D5E9-4B73-BDFF-0CBFFB9E3C4C}"/>
              </a:ext>
            </a:extLst>
          </p:cNvPr>
          <p:cNvSpPr txBox="1"/>
          <p:nvPr/>
        </p:nvSpPr>
        <p:spPr>
          <a:xfrm>
            <a:off x="1045029" y="1311550"/>
            <a:ext cx="9908106" cy="57759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800"/>
              </a:spcBef>
            </a:pPr>
            <a:r>
              <a:rPr lang="en-US" sz="2400" dirty="0"/>
              <a:t>Build staffing capacity at the STEM Council to carry out the following activities related to data:</a:t>
            </a:r>
          </a:p>
          <a:p>
            <a:pPr marL="342900" lvl="2" indent="-342900"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en-US" sz="2400" dirty="0"/>
              <a:t>Develop and maintain a public-facing dashboard that displays current data on STEM indicators </a:t>
            </a:r>
          </a:p>
          <a:p>
            <a:pPr marL="342900" lvl="2" indent="-342900"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en-US" sz="2400" dirty="0"/>
              <a:t>Manage contracts/vendors needed to support the dashboard and ensure that the interface is user-friendly</a:t>
            </a:r>
          </a:p>
          <a:p>
            <a:pPr marL="342900" indent="-342900"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en-US" sz="2400" dirty="0"/>
              <a:t>Coordinate with communications staff on reports or products featuring STEM indicators</a:t>
            </a:r>
          </a:p>
          <a:p>
            <a:pPr marL="342900" indent="-342900"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en-US" sz="2400" dirty="0"/>
              <a:t>Manage an ongoing data working-group charged with data processes and procedures</a:t>
            </a:r>
          </a:p>
          <a:p>
            <a:pPr marL="342900" indent="-342900"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en-US" sz="2400" dirty="0"/>
              <a:t>Develop and conduct professional development activities for stakeholders to understand their STEM data and engage in strategic planning based on data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6DD03FF-30F9-4283-A41C-4B3C8AD1AF6C}"/>
              </a:ext>
            </a:extLst>
          </p:cNvPr>
          <p:cNvSpPr txBox="1"/>
          <p:nvPr/>
        </p:nvSpPr>
        <p:spPr>
          <a:xfrm>
            <a:off x="8548121" y="359876"/>
            <a:ext cx="262964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accent6"/>
                </a:solidFill>
              </a:rPr>
              <a:t>Staffing</a:t>
            </a:r>
          </a:p>
        </p:txBody>
      </p:sp>
    </p:spTree>
    <p:extLst>
      <p:ext uri="{BB962C8B-B14F-4D97-AF65-F5344CB8AC3E}">
        <p14:creationId xmlns:p14="http://schemas.microsoft.com/office/powerpoint/2010/main" val="15694901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oogle Shape;31;p3">
            <a:extLst>
              <a:ext uri="{FF2B5EF4-FFF2-40B4-BE49-F238E27FC236}">
                <a16:creationId xmlns:a16="http://schemas.microsoft.com/office/drawing/2014/main" id="{485901AA-0DBE-4A76-B628-7D2207DECC5A}"/>
              </a:ext>
            </a:extLst>
          </p:cNvPr>
          <p:cNvSpPr/>
          <p:nvPr/>
        </p:nvSpPr>
        <p:spPr>
          <a:xfrm>
            <a:off x="1182680" y="123609"/>
            <a:ext cx="6735421" cy="1057311"/>
          </a:xfrm>
          <a:prstGeom prst="chevron">
            <a:avLst>
              <a:gd name="adj" fmla="val 40000"/>
            </a:avLst>
          </a:prstGeom>
          <a:solidFill>
            <a:srgbClr val="C00000"/>
          </a:solidFill>
          <a:ln w="1270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1" dirty="0">
                <a:solidFill>
                  <a:schemeClr val="bg1"/>
                </a:solidFill>
              </a:rPr>
              <a:t>    </a:t>
            </a:r>
            <a:r>
              <a:rPr lang="en-US" sz="3200" b="1" dirty="0">
                <a:solidFill>
                  <a:schemeClr val="bg1"/>
                </a:solidFill>
              </a:rPr>
              <a:t>Overall Recommendations </a:t>
            </a:r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CBDB9FC-D5E9-4B73-BDFF-0CBFFB9E3C4C}"/>
              </a:ext>
            </a:extLst>
          </p:cNvPr>
          <p:cNvSpPr txBox="1"/>
          <p:nvPr/>
        </p:nvSpPr>
        <p:spPr>
          <a:xfrm>
            <a:off x="783448" y="1281405"/>
            <a:ext cx="10625104" cy="6494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800"/>
              </a:spcBef>
            </a:pPr>
            <a:r>
              <a:rPr lang="en-US" sz="2400" dirty="0"/>
              <a:t>Use STEM Council resources (committee time, funding, and staff) to conduct the following activities related to STEM data:</a:t>
            </a:r>
          </a:p>
          <a:p>
            <a:pPr marL="342900" indent="-342900"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en-US" sz="2400" dirty="0"/>
              <a:t>Adopt logic model as organizing strategy for STEM Council for goal-setting, decision-making, and measuring success of Council activities</a:t>
            </a:r>
          </a:p>
          <a:p>
            <a:pPr marL="342900" indent="-342900"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en-US" sz="2400" dirty="0"/>
              <a:t>Adopt a set of STEM indicators to track progress toward goals</a:t>
            </a:r>
          </a:p>
          <a:p>
            <a:pPr marL="342900" indent="-342900"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en-US" sz="2400" dirty="0"/>
              <a:t>Develop and maintain a public-facing, web-based dashboard for indicators</a:t>
            </a:r>
          </a:p>
          <a:p>
            <a:pPr marL="342900" indent="-342900"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en-US" sz="2400" dirty="0"/>
              <a:t>Ensure that data can be disaggregated by important demographic and geographic categories that can drive meaningful decisions</a:t>
            </a:r>
          </a:p>
          <a:p>
            <a:pPr marL="342900" indent="-342900"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en-US" sz="2400" dirty="0"/>
              <a:t>Develop a data management/governance plan that includes policies and procedures for transmitting data, updating data, requesting data or reports, maintaining privacy/security </a:t>
            </a:r>
          </a:p>
          <a:p>
            <a:pPr marL="342900" indent="-342900"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en-US" sz="2400" dirty="0"/>
              <a:t>Work with data owners to develop new datasets in those areas where important STEM education data is not currently available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6DD03FF-30F9-4283-A41C-4B3C8AD1AF6C}"/>
              </a:ext>
            </a:extLst>
          </p:cNvPr>
          <p:cNvSpPr txBox="1"/>
          <p:nvPr/>
        </p:nvSpPr>
        <p:spPr>
          <a:xfrm>
            <a:off x="8548121" y="359876"/>
            <a:ext cx="262964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C00000"/>
                </a:solidFill>
              </a:rPr>
              <a:t>Next Steps</a:t>
            </a:r>
          </a:p>
        </p:txBody>
      </p:sp>
    </p:spTree>
    <p:extLst>
      <p:ext uri="{BB962C8B-B14F-4D97-AF65-F5344CB8AC3E}">
        <p14:creationId xmlns:p14="http://schemas.microsoft.com/office/powerpoint/2010/main" val="27492520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oogle Shape;24;p3"/>
          <p:cNvGrpSpPr/>
          <p:nvPr/>
        </p:nvGrpSpPr>
        <p:grpSpPr>
          <a:xfrm>
            <a:off x="522227" y="160352"/>
            <a:ext cx="11288772" cy="6388493"/>
            <a:chOff x="0" y="-48654"/>
            <a:chExt cx="11288772" cy="6388493"/>
          </a:xfrm>
        </p:grpSpPr>
        <p:sp>
          <p:nvSpPr>
            <p:cNvPr id="25" name="Google Shape;25;p3"/>
            <p:cNvSpPr/>
            <p:nvPr/>
          </p:nvSpPr>
          <p:spPr>
            <a:xfrm>
              <a:off x="276670" y="25209"/>
              <a:ext cx="1882592" cy="726680"/>
            </a:xfrm>
            <a:prstGeom prst="chevron">
              <a:avLst>
                <a:gd name="adj" fmla="val 40000"/>
              </a:avLst>
            </a:prstGeom>
            <a:solidFill>
              <a:srgbClr val="757070"/>
            </a:solidFill>
            <a:ln w="1270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26" name="Google Shape;26;p3"/>
            <p:cNvSpPr/>
            <p:nvPr/>
          </p:nvSpPr>
          <p:spPr>
            <a:xfrm>
              <a:off x="0" y="755654"/>
              <a:ext cx="2333633" cy="4106791"/>
            </a:xfrm>
            <a:prstGeom prst="roundRect">
              <a:avLst>
                <a:gd name="adj" fmla="val 10000"/>
              </a:avLst>
            </a:prstGeom>
            <a:solidFill>
              <a:schemeClr val="lt1">
                <a:alpha val="89803"/>
              </a:schemeClr>
            </a:solidFill>
            <a:ln w="3810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27" name="Google Shape;27;p3"/>
            <p:cNvSpPr txBox="1"/>
            <p:nvPr/>
          </p:nvSpPr>
          <p:spPr>
            <a:xfrm>
              <a:off x="68350" y="824004"/>
              <a:ext cx="2196933" cy="397009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35125" tIns="135125" rIns="135125" bIns="135125" anchor="ctr" anchorCtr="0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900"/>
                <a:buFont typeface="Arial"/>
                <a:buNone/>
                <a:tabLst/>
                <a:defRPr/>
              </a:pPr>
              <a:r>
                <a:rPr kumimoji="0" lang="en-US" sz="19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Arial"/>
                  <a:cs typeface="Arial"/>
                  <a:sym typeface="Arial"/>
                </a:rPr>
                <a:t>Governor support</a:t>
              </a:r>
              <a:endParaRPr kumimoji="0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1200"/>
                </a:spcBef>
                <a:spcAft>
                  <a:spcPts val="0"/>
                </a:spcAft>
                <a:buClr>
                  <a:srgbClr val="000000"/>
                </a:buClr>
                <a:buSzPts val="1900"/>
                <a:buFont typeface="Arial"/>
                <a:buNone/>
                <a:tabLst/>
                <a:defRPr/>
              </a:pPr>
              <a:r>
                <a:rPr kumimoji="0" lang="en-US" sz="19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Arial"/>
                  <a:cs typeface="Arial"/>
                  <a:sym typeface="Arial"/>
                </a:rPr>
                <a:t>Legislative support</a:t>
              </a:r>
              <a:endParaRPr kumimoji="0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1200"/>
                </a:spcBef>
                <a:spcAft>
                  <a:spcPts val="0"/>
                </a:spcAft>
                <a:buClr>
                  <a:srgbClr val="000000"/>
                </a:buClr>
                <a:buSzPts val="1900"/>
                <a:buFont typeface="Arial"/>
                <a:buNone/>
                <a:tabLst/>
                <a:defRPr/>
              </a:pPr>
              <a:r>
                <a:rPr kumimoji="0" lang="en-US" sz="19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Arial"/>
                  <a:cs typeface="Arial"/>
                  <a:sym typeface="Arial"/>
                </a:rPr>
                <a:t>STEM Council </a:t>
              </a:r>
              <a:endParaRPr kumimoji="0" sz="19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1200"/>
                </a:spcBef>
                <a:spcAft>
                  <a:spcPts val="0"/>
                </a:spcAft>
                <a:buClr>
                  <a:srgbClr val="000000"/>
                </a:buClr>
                <a:buSzPts val="1900"/>
                <a:buFont typeface="Arial"/>
                <a:buNone/>
                <a:tabLst/>
                <a:defRPr/>
              </a:pPr>
              <a:r>
                <a:rPr kumimoji="0" lang="en-US" sz="19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Stakeholder</a:t>
              </a:r>
              <a:r>
                <a:rPr kumimoji="0" lang="en-US" sz="19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Arial"/>
                  <a:cs typeface="Arial"/>
                  <a:sym typeface="Arial"/>
                </a:rPr>
                <a:t> coordination</a:t>
              </a:r>
              <a:endParaRPr kumimoji="0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1200"/>
                </a:spcBef>
                <a:spcAft>
                  <a:spcPts val="0"/>
                </a:spcAft>
                <a:buClr>
                  <a:srgbClr val="000000"/>
                </a:buClr>
                <a:buSzPts val="1900"/>
                <a:buFont typeface="Arial"/>
                <a:buNone/>
                <a:tabLst/>
                <a:defRPr/>
              </a:pPr>
              <a:r>
                <a:rPr kumimoji="0" lang="en-US" sz="19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Arial"/>
                  <a:cs typeface="Arial"/>
                  <a:sym typeface="Arial"/>
                </a:rPr>
                <a:t>Public-private partnerships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1200"/>
                </a:spcBef>
                <a:spcAft>
                  <a:spcPts val="0"/>
                </a:spcAft>
                <a:buClr>
                  <a:srgbClr val="000000"/>
                </a:buClr>
                <a:buSzPts val="1900"/>
                <a:buFont typeface="Arial"/>
                <a:buNone/>
                <a:tabLst/>
                <a:defRPr/>
              </a:pPr>
              <a:r>
                <a:rPr kumimoji="0" lang="en-US" sz="19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Investments in STEM education</a:t>
              </a:r>
              <a:endParaRPr kumimoji="0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28" name="Google Shape;28;p3"/>
            <p:cNvSpPr/>
            <p:nvPr/>
          </p:nvSpPr>
          <p:spPr>
            <a:xfrm>
              <a:off x="2813083" y="-7225"/>
              <a:ext cx="2099335" cy="910465"/>
            </a:xfrm>
            <a:prstGeom prst="chevron">
              <a:avLst>
                <a:gd name="adj" fmla="val 40000"/>
              </a:avLst>
            </a:prstGeom>
            <a:solidFill>
              <a:schemeClr val="accent2">
                <a:lumMod val="75000"/>
              </a:schemeClr>
            </a:solidFill>
            <a:ln w="1270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29" name="Google Shape;29;p3"/>
            <p:cNvSpPr/>
            <p:nvPr/>
          </p:nvSpPr>
          <p:spPr>
            <a:xfrm>
              <a:off x="2501156" y="888260"/>
              <a:ext cx="2747253" cy="5451579"/>
            </a:xfrm>
            <a:prstGeom prst="roundRect">
              <a:avLst>
                <a:gd name="adj" fmla="val 10000"/>
              </a:avLst>
            </a:prstGeom>
            <a:solidFill>
              <a:schemeClr val="lt1">
                <a:alpha val="89803"/>
              </a:schemeClr>
            </a:solidFill>
            <a:ln w="38100" cap="flat" cmpd="sng">
              <a:solidFill>
                <a:schemeClr val="accent2">
                  <a:lumMod val="75000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0" name="Google Shape;30;p3"/>
            <p:cNvSpPr txBox="1"/>
            <p:nvPr/>
          </p:nvSpPr>
          <p:spPr>
            <a:xfrm>
              <a:off x="2581620" y="968724"/>
              <a:ext cx="2586325" cy="529065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35125" tIns="135125" rIns="135125" bIns="135125" anchor="t" anchorCtr="0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900"/>
                <a:buFont typeface="Arial"/>
                <a:buNone/>
                <a:tabLst/>
                <a:defRPr/>
              </a:pPr>
              <a:r>
                <a:rPr kumimoji="0" lang="en-US" sz="19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Arial"/>
                  <a:cs typeface="Arial"/>
                  <a:sym typeface="Arial"/>
                </a:rPr>
                <a:t>Communicating STEM</a:t>
              </a:r>
              <a:endParaRPr kumimoji="0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1200"/>
                </a:spcBef>
                <a:spcAft>
                  <a:spcPts val="0"/>
                </a:spcAft>
                <a:buClr>
                  <a:srgbClr val="BF9000"/>
                </a:buClr>
                <a:buSzPts val="1900"/>
                <a:buFont typeface="Arial"/>
                <a:buNone/>
                <a:tabLst/>
                <a:defRPr/>
              </a:pPr>
              <a:r>
                <a:rPr kumimoji="0" lang="en-US" sz="1900" b="1" i="0" u="none" strike="noStrike" kern="0" cap="none" spc="0" normalizeH="0" baseline="0" noProof="0" dirty="0">
                  <a:ln>
                    <a:noFill/>
                  </a:ln>
                  <a:solidFill>
                    <a:srgbClr val="ED7D31">
                      <a:lumMod val="75000"/>
                    </a:srgbClr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Data Tracking</a:t>
              </a:r>
              <a:endParaRPr kumimoji="0" sz="1400" b="0" i="0" u="none" strike="noStrike" kern="0" cap="none" spc="0" normalizeH="0" baseline="0" noProof="0" dirty="0">
                <a:ln>
                  <a:noFill/>
                </a:ln>
                <a:solidFill>
                  <a:srgbClr val="ED7D31">
                    <a:lumMod val="75000"/>
                  </a:srgbClr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1200"/>
                </a:spcBef>
                <a:spcAft>
                  <a:spcPts val="0"/>
                </a:spcAft>
                <a:buClr>
                  <a:srgbClr val="000000"/>
                </a:buClr>
                <a:buSzPts val="1900"/>
                <a:buFont typeface="Arial"/>
                <a:buNone/>
                <a:tabLst/>
                <a:defRPr/>
              </a:pPr>
              <a:r>
                <a:rPr kumimoji="0" lang="en-US" sz="19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Arial"/>
                  <a:cs typeface="Arial"/>
                  <a:sym typeface="Arial"/>
                </a:rPr>
                <a:t>Early Numeracy + Math Coaching</a:t>
              </a:r>
              <a:endParaRPr kumimoji="0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1200"/>
                </a:spcBef>
                <a:spcAft>
                  <a:spcPts val="0"/>
                </a:spcAft>
                <a:buClr>
                  <a:srgbClr val="000000"/>
                </a:buClr>
                <a:buSzPts val="1900"/>
                <a:buFont typeface="Arial"/>
                <a:buNone/>
                <a:tabLst/>
                <a:defRPr/>
              </a:pPr>
              <a:r>
                <a:rPr kumimoji="0" lang="en-US" sz="19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Arial"/>
                  <a:cs typeface="Arial"/>
                  <a:sym typeface="Arial"/>
                </a:rPr>
                <a:t>Evaluating STEM Initiatives</a:t>
              </a:r>
              <a:endParaRPr kumimoji="0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1200"/>
                </a:spcBef>
                <a:spcAft>
                  <a:spcPts val="0"/>
                </a:spcAft>
                <a:buClr>
                  <a:srgbClr val="000000"/>
                </a:buClr>
                <a:buSzPts val="1900"/>
                <a:buFont typeface="Arial"/>
                <a:buNone/>
                <a:tabLst/>
                <a:defRPr/>
              </a:pPr>
              <a:r>
                <a:rPr kumimoji="0" lang="en-US" sz="19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Arial"/>
                  <a:cs typeface="Arial"/>
                  <a:sym typeface="Arial"/>
                </a:rPr>
                <a:t>Scaling Up STEM Initiatives</a:t>
              </a:r>
              <a:endParaRPr kumimoji="0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1200"/>
                </a:spcBef>
                <a:spcAft>
                  <a:spcPts val="0"/>
                </a:spcAft>
                <a:buClr>
                  <a:srgbClr val="000000"/>
                </a:buClr>
                <a:buSzPts val="1900"/>
                <a:buFont typeface="Arial"/>
                <a:buNone/>
                <a:tabLst/>
                <a:defRPr/>
              </a:pPr>
              <a:r>
                <a:rPr kumimoji="0" lang="en-US" sz="19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Arial"/>
                  <a:cs typeface="Arial"/>
                  <a:sym typeface="Arial"/>
                </a:rPr>
                <a:t>STEM Career Exploration +  Workforce </a:t>
              </a:r>
              <a:r>
                <a:rPr kumimoji="0" lang="en-US" sz="19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Arial"/>
                  <a:cs typeface="Arial"/>
                  <a:sym typeface="Arial"/>
                </a:rPr>
                <a:t>Dev’t</a:t>
              </a:r>
              <a:endParaRPr kumimoji="0" sz="19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rgbClr val="000000"/>
                </a:buClr>
                <a:buSzPts val="2000"/>
                <a:buFont typeface="Calibri"/>
                <a:buNone/>
                <a:tabLst/>
                <a:defRPr/>
              </a:pPr>
              <a:endParaRPr kumimoji="0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90000"/>
                </a:lnSpc>
                <a:spcBef>
                  <a:spcPts val="700"/>
                </a:spcBef>
                <a:spcAft>
                  <a:spcPts val="0"/>
                </a:spcAft>
                <a:buClr>
                  <a:srgbClr val="000000"/>
                </a:buClr>
                <a:buSzPts val="2000"/>
                <a:buFont typeface="Calibri"/>
                <a:buNone/>
                <a:tabLst/>
                <a:defRPr/>
              </a:pPr>
              <a:endParaRPr kumimoji="0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90000"/>
                </a:lnSpc>
                <a:spcBef>
                  <a:spcPts val="70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Calibri"/>
                <a:buNone/>
                <a:tabLst/>
                <a:defRPr/>
              </a:pPr>
              <a:endParaRPr kumimoji="0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90000"/>
                </a:lnSpc>
                <a:spcBef>
                  <a:spcPts val="84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Calibri"/>
                <a:buNone/>
                <a:tabLst/>
                <a:defRPr/>
              </a:pPr>
              <a:endParaRPr kumimoji="0" sz="11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1" name="Google Shape;31;p3"/>
            <p:cNvSpPr/>
            <p:nvPr/>
          </p:nvSpPr>
          <p:spPr>
            <a:xfrm>
              <a:off x="5596634" y="509"/>
              <a:ext cx="2602213" cy="1158924"/>
            </a:xfrm>
            <a:prstGeom prst="chevron">
              <a:avLst>
                <a:gd name="adj" fmla="val 40000"/>
              </a:avLst>
            </a:prstGeom>
            <a:solidFill>
              <a:srgbClr val="C00000"/>
            </a:solidFill>
            <a:ln w="1270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2" name="Google Shape;32;p3"/>
            <p:cNvSpPr/>
            <p:nvPr/>
          </p:nvSpPr>
          <p:spPr>
            <a:xfrm>
              <a:off x="5406438" y="1135098"/>
              <a:ext cx="2830444" cy="5204741"/>
            </a:xfrm>
            <a:prstGeom prst="roundRect">
              <a:avLst>
                <a:gd name="adj" fmla="val 10000"/>
              </a:avLst>
            </a:prstGeom>
            <a:solidFill>
              <a:schemeClr val="lt1">
                <a:alpha val="89803"/>
              </a:schemeClr>
            </a:solidFill>
            <a:ln w="38100" cap="flat" cmpd="sng">
              <a:solidFill>
                <a:srgbClr val="C00000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3" name="Google Shape;33;p3"/>
            <p:cNvSpPr txBox="1"/>
            <p:nvPr/>
          </p:nvSpPr>
          <p:spPr>
            <a:xfrm>
              <a:off x="5520627" y="1094579"/>
              <a:ext cx="2664642" cy="516059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35125" tIns="135125" rIns="135125" bIns="135125" anchor="t" anchorCtr="0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833C0B"/>
                </a:buClr>
                <a:buSzPts val="1900"/>
                <a:buFont typeface="Arial"/>
                <a:buNone/>
                <a:tabLst/>
                <a:defRPr/>
              </a:pPr>
              <a:r>
                <a:rPr kumimoji="0" lang="en-US" sz="185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Greater student engagement in STEM </a:t>
              </a:r>
              <a:endParaRPr kumimoji="0" sz="185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1200"/>
                </a:spcBef>
                <a:spcAft>
                  <a:spcPts val="0"/>
                </a:spcAft>
                <a:buClr>
                  <a:srgbClr val="833C0B"/>
                </a:buClr>
                <a:buSzPts val="1900"/>
                <a:buFont typeface="Arial"/>
                <a:buNone/>
                <a:tabLst/>
                <a:defRPr/>
              </a:pPr>
              <a:r>
                <a:rPr kumimoji="0" lang="en-US" sz="185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Increase in #, quality, diversity, geographic distribution of STEM educators</a:t>
              </a:r>
              <a:endParaRPr kumimoji="0" sz="185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1200"/>
                </a:spcBef>
                <a:spcAft>
                  <a:spcPts val="0"/>
                </a:spcAft>
                <a:buClr>
                  <a:srgbClr val="000000"/>
                </a:buClr>
                <a:buSzPts val="1900"/>
                <a:buFont typeface="Arial"/>
                <a:buNone/>
                <a:tabLst/>
                <a:defRPr/>
              </a:pPr>
              <a:r>
                <a:rPr kumimoji="0" lang="en-US" sz="185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More effective STEM curricula</a:t>
              </a:r>
              <a:endParaRPr kumimoji="0" sz="185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1200"/>
                </a:spcBef>
                <a:spcAft>
                  <a:spcPts val="0"/>
                </a:spcAft>
                <a:buClr>
                  <a:srgbClr val="833C0B"/>
                </a:buClr>
                <a:buSzPts val="1900"/>
                <a:buFont typeface="Arial"/>
                <a:buNone/>
                <a:tabLst/>
                <a:defRPr/>
              </a:pPr>
              <a:r>
                <a:rPr kumimoji="0" lang="en-US" sz="185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Higher STEM achievement</a:t>
              </a:r>
              <a:endParaRPr kumimoji="0" sz="185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1200"/>
                </a:spcBef>
                <a:spcAft>
                  <a:spcPts val="0"/>
                </a:spcAft>
                <a:buClr>
                  <a:srgbClr val="000000"/>
                </a:buClr>
                <a:buSzPts val="1900"/>
                <a:buFont typeface="Arial"/>
                <a:buNone/>
                <a:tabLst/>
                <a:defRPr/>
              </a:pPr>
              <a:r>
                <a:rPr kumimoji="0" lang="en-US" sz="185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More students pursuing careers in STEM fields</a:t>
              </a:r>
              <a:endParaRPr kumimoji="0" sz="185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1200"/>
                </a:spcBef>
                <a:spcAft>
                  <a:spcPts val="0"/>
                </a:spcAft>
                <a:buClr>
                  <a:srgbClr val="000000"/>
                </a:buClr>
                <a:buSzPts val="1900"/>
                <a:buFont typeface="Arial"/>
                <a:buNone/>
                <a:tabLst/>
                <a:defRPr/>
              </a:pPr>
              <a:r>
                <a:rPr kumimoji="0" lang="en-US" sz="185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Greater investment in STEM education</a:t>
              </a:r>
              <a:endParaRPr kumimoji="0" sz="185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665"/>
                </a:spcBef>
                <a:spcAft>
                  <a:spcPts val="0"/>
                </a:spcAft>
                <a:buClr>
                  <a:srgbClr val="000000"/>
                </a:buClr>
                <a:buSzPts val="1900"/>
                <a:buFont typeface="Arial"/>
                <a:buNone/>
                <a:tabLst/>
                <a:defRPr/>
              </a:pPr>
              <a:endParaRPr kumimoji="0" sz="1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4" name="Google Shape;34;p3"/>
            <p:cNvSpPr/>
            <p:nvPr/>
          </p:nvSpPr>
          <p:spPr>
            <a:xfrm>
              <a:off x="8750917" y="-48654"/>
              <a:ext cx="2253783" cy="1299748"/>
            </a:xfrm>
            <a:prstGeom prst="chevron">
              <a:avLst>
                <a:gd name="adj" fmla="val 40000"/>
              </a:avLst>
            </a:prstGeom>
            <a:solidFill>
              <a:srgbClr val="FE0000"/>
            </a:solidFill>
            <a:ln w="1270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5" name="Google Shape;35;p3"/>
            <p:cNvSpPr/>
            <p:nvPr/>
          </p:nvSpPr>
          <p:spPr>
            <a:xfrm>
              <a:off x="8398235" y="1241128"/>
              <a:ext cx="2890537" cy="5098711"/>
            </a:xfrm>
            <a:prstGeom prst="roundRect">
              <a:avLst>
                <a:gd name="adj" fmla="val 10000"/>
              </a:avLst>
            </a:prstGeom>
            <a:solidFill>
              <a:schemeClr val="lt1">
                <a:alpha val="89803"/>
              </a:schemeClr>
            </a:solidFill>
            <a:ln w="38100" cap="flat" cmpd="sng">
              <a:solidFill>
                <a:srgbClr val="FE0000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6" name="Google Shape;36;p3"/>
            <p:cNvSpPr txBox="1"/>
            <p:nvPr/>
          </p:nvSpPr>
          <p:spPr>
            <a:xfrm>
              <a:off x="8482896" y="1325789"/>
              <a:ext cx="2721215" cy="492938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35125" tIns="135125" rIns="135125" bIns="135125" anchor="t" anchorCtr="0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900"/>
                <a:buFont typeface="Arial"/>
                <a:buNone/>
                <a:tabLst/>
                <a:defRPr/>
              </a:pPr>
              <a:r>
                <a:rPr kumimoji="0" lang="en-US" sz="19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Greater access to excellent STEM education</a:t>
              </a:r>
              <a:endParaRPr kumimoji="0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1200"/>
                </a:spcBef>
                <a:spcAft>
                  <a:spcPts val="0"/>
                </a:spcAft>
                <a:buClr>
                  <a:srgbClr val="000000"/>
                </a:buClr>
                <a:buSzPts val="1900"/>
                <a:buFont typeface="Arial"/>
                <a:buNone/>
                <a:tabLst/>
                <a:defRPr/>
              </a:pPr>
              <a:r>
                <a:rPr kumimoji="0" lang="en-US" sz="19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Stronger alignment between STEM education and employer needs</a:t>
              </a:r>
              <a:endParaRPr kumimoji="0" sz="19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1200"/>
                </a:spcBef>
                <a:spcAft>
                  <a:spcPts val="0"/>
                </a:spcAft>
                <a:buClr>
                  <a:srgbClr val="000000"/>
                </a:buClr>
                <a:buSzPts val="1900"/>
                <a:buFont typeface="Arial"/>
                <a:buNone/>
                <a:tabLst/>
                <a:defRPr/>
              </a:pPr>
              <a:r>
                <a:rPr kumimoji="0" lang="en-US" sz="1875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Greater diversity in STEM by demography, geography</a:t>
              </a:r>
              <a:endParaRPr kumimoji="0" sz="1875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1200"/>
                </a:spcBef>
                <a:spcAft>
                  <a:spcPts val="0"/>
                </a:spcAft>
                <a:buClr>
                  <a:srgbClr val="000000"/>
                </a:buClr>
                <a:buSzPts val="1900"/>
                <a:buFont typeface="Arial"/>
                <a:buNone/>
                <a:tabLst/>
                <a:defRPr/>
              </a:pPr>
              <a:r>
                <a:rPr kumimoji="0" lang="en-US" sz="19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More STEM businesses + jobs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900"/>
                <a:buFont typeface="Arial"/>
                <a:buNone/>
                <a:tabLst/>
                <a:defRPr/>
              </a:pPr>
              <a:r>
                <a:rPr kumimoji="0" lang="en-US" sz="19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 in Alabama</a:t>
              </a:r>
              <a:endParaRPr kumimoji="0" sz="19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90000"/>
                </a:lnSpc>
                <a:spcBef>
                  <a:spcPts val="100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Calibri"/>
                <a:buNone/>
                <a:tabLst/>
                <a:defRPr/>
              </a:pPr>
              <a:endParaRPr kumimoji="0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90000"/>
                </a:lnSpc>
                <a:spcBef>
                  <a:spcPts val="84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Calibri"/>
                <a:buNone/>
                <a:tabLst/>
                <a:defRPr/>
              </a:pPr>
              <a:endParaRPr kumimoji="0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37" name="Google Shape;37;p3"/>
          <p:cNvSpPr txBox="1"/>
          <p:nvPr/>
        </p:nvSpPr>
        <p:spPr>
          <a:xfrm>
            <a:off x="1197830" y="386645"/>
            <a:ext cx="1619795" cy="430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200"/>
              <a:buFont typeface="Arial"/>
              <a:buNone/>
              <a:tabLst/>
              <a:defRPr/>
            </a:pPr>
            <a:r>
              <a:rPr kumimoji="0" lang="en-US" sz="22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Inputs</a:t>
            </a: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38" name="Google Shape;38;p3"/>
          <p:cNvSpPr txBox="1"/>
          <p:nvPr/>
        </p:nvSpPr>
        <p:spPr>
          <a:xfrm>
            <a:off x="3686780" y="435120"/>
            <a:ext cx="1619700" cy="47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  <a:tabLst/>
              <a:defRPr/>
            </a:pPr>
            <a:r>
              <a:rPr kumimoji="0" 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Activities</a:t>
            </a: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39" name="Google Shape;39;p3"/>
          <p:cNvSpPr txBox="1"/>
          <p:nvPr/>
        </p:nvSpPr>
        <p:spPr>
          <a:xfrm>
            <a:off x="6629400" y="540566"/>
            <a:ext cx="1802675" cy="4924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600"/>
              <a:buFont typeface="Arial"/>
              <a:buNone/>
              <a:tabLst/>
              <a:defRPr/>
            </a:pPr>
            <a:r>
              <a:rPr kumimoji="0" lang="en-US" sz="26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Outcomes</a:t>
            </a: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40" name="Google Shape;40;p3"/>
          <p:cNvSpPr txBox="1"/>
          <p:nvPr/>
        </p:nvSpPr>
        <p:spPr>
          <a:xfrm>
            <a:off x="9826684" y="568212"/>
            <a:ext cx="1619794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Impacts</a:t>
            </a: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41" name="Google Shape;41;p3"/>
          <p:cNvSpPr txBox="1"/>
          <p:nvPr/>
        </p:nvSpPr>
        <p:spPr>
          <a:xfrm>
            <a:off x="331554" y="5028484"/>
            <a:ext cx="2667000" cy="1477328"/>
          </a:xfrm>
          <a:prstGeom prst="rect">
            <a:avLst/>
          </a:prstGeom>
          <a:solidFill>
            <a:srgbClr val="757070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13716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30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AL’s STEM Theory of</a:t>
            </a: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13716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30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 Action</a:t>
            </a: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42" name="Google Shape;42;p3"/>
          <p:cNvSpPr/>
          <p:nvPr/>
        </p:nvSpPr>
        <p:spPr>
          <a:xfrm rot="5400000">
            <a:off x="2121413" y="5461899"/>
            <a:ext cx="2354803" cy="610499"/>
          </a:xfrm>
          <a:prstGeom prst="triangle">
            <a:avLst>
              <a:gd name="adj" fmla="val 49254"/>
            </a:avLst>
          </a:prstGeom>
          <a:solidFill>
            <a:srgbClr val="75707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Calibri"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4" name="Graphic 19" descr="Line arrow Counter clockwise curve">
            <a:extLst>
              <a:ext uri="{FF2B5EF4-FFF2-40B4-BE49-F238E27FC236}">
                <a16:creationId xmlns:a16="http://schemas.microsoft.com/office/drawing/2014/main" id="{ED6AC84D-F471-4BAF-9970-1D16A5D967C1}"/>
              </a:ext>
            </a:extLst>
          </p:cNvPr>
          <p:cNvSpPr/>
          <p:nvPr/>
        </p:nvSpPr>
        <p:spPr>
          <a:xfrm rot="5837657" flipV="1">
            <a:off x="3837611" y="3724243"/>
            <a:ext cx="1141599" cy="3699569"/>
          </a:xfrm>
          <a:custGeom>
            <a:avLst/>
            <a:gdLst>
              <a:gd name="connsiteX0" fmla="*/ 347616 w 1079696"/>
              <a:gd name="connsiteY0" fmla="*/ 357233 h 3943355"/>
              <a:gd name="connsiteX1" fmla="*/ 722669 w 1079696"/>
              <a:gd name="connsiteY1" fmla="*/ 361519 h 3943355"/>
              <a:gd name="connsiteX2" fmla="*/ 807908 w 1079696"/>
              <a:gd name="connsiteY2" fmla="*/ 232931 h 3943355"/>
              <a:gd name="connsiteX3" fmla="*/ 722669 w 1079696"/>
              <a:gd name="connsiteY3" fmla="*/ 104344 h 3943355"/>
              <a:gd name="connsiteX4" fmla="*/ 154407 w 1079696"/>
              <a:gd name="connsiteY4" fmla="*/ 95771 h 3943355"/>
              <a:gd name="connsiteX5" fmla="*/ 100422 w 1079696"/>
              <a:gd name="connsiteY5" fmla="*/ 125775 h 3943355"/>
              <a:gd name="connsiteX6" fmla="*/ 94740 w 1079696"/>
              <a:gd name="connsiteY6" fmla="*/ 134347 h 3943355"/>
              <a:gd name="connsiteX7" fmla="*/ 86216 w 1079696"/>
              <a:gd name="connsiteY7" fmla="*/ 147206 h 3943355"/>
              <a:gd name="connsiteX8" fmla="*/ 83375 w 1079696"/>
              <a:gd name="connsiteY8" fmla="*/ 155779 h 3943355"/>
              <a:gd name="connsiteX9" fmla="*/ 80533 w 1079696"/>
              <a:gd name="connsiteY9" fmla="*/ 164351 h 3943355"/>
              <a:gd name="connsiteX10" fmla="*/ 69168 w 1079696"/>
              <a:gd name="connsiteY10" fmla="*/ 224359 h 3943355"/>
              <a:gd name="connsiteX11" fmla="*/ 63485 w 1079696"/>
              <a:gd name="connsiteY11" fmla="*/ 1081610 h 3943355"/>
              <a:gd name="connsiteX12" fmla="*/ 148725 w 1079696"/>
              <a:gd name="connsiteY12" fmla="*/ 1210198 h 3943355"/>
              <a:gd name="connsiteX13" fmla="*/ 233964 w 1079696"/>
              <a:gd name="connsiteY13" fmla="*/ 1081610 h 3943355"/>
              <a:gd name="connsiteX14" fmla="*/ 236805 w 1079696"/>
              <a:gd name="connsiteY14" fmla="*/ 550114 h 3943355"/>
              <a:gd name="connsiteX15" fmla="*/ 867575 w 1079696"/>
              <a:gd name="connsiteY15" fmla="*/ 2500361 h 3943355"/>
              <a:gd name="connsiteX16" fmla="*/ 671525 w 1079696"/>
              <a:gd name="connsiteY16" fmla="*/ 3679081 h 3943355"/>
              <a:gd name="connsiteX17" fmla="*/ 711304 w 1079696"/>
              <a:gd name="connsiteY17" fmla="*/ 3846245 h 3943355"/>
              <a:gd name="connsiteX18" fmla="*/ 824956 w 1079696"/>
              <a:gd name="connsiteY18" fmla="*/ 3790524 h 3943355"/>
              <a:gd name="connsiteX19" fmla="*/ 1038054 w 1079696"/>
              <a:gd name="connsiteY19" fmla="*/ 2517506 h 3943355"/>
              <a:gd name="connsiteX20" fmla="*/ 347616 w 1079696"/>
              <a:gd name="connsiteY20" fmla="*/ 357233 h 3943355"/>
              <a:gd name="connsiteX0" fmla="*/ 386742 w 1080038"/>
              <a:gd name="connsiteY0" fmla="*/ 261462 h 3763820"/>
              <a:gd name="connsiteX1" fmla="*/ 761795 w 1080038"/>
              <a:gd name="connsiteY1" fmla="*/ 265748 h 3763820"/>
              <a:gd name="connsiteX2" fmla="*/ 847034 w 1080038"/>
              <a:gd name="connsiteY2" fmla="*/ 137160 h 3763820"/>
              <a:gd name="connsiteX3" fmla="*/ 761795 w 1080038"/>
              <a:gd name="connsiteY3" fmla="*/ 8573 h 3763820"/>
              <a:gd name="connsiteX4" fmla="*/ 193533 w 1080038"/>
              <a:gd name="connsiteY4" fmla="*/ 0 h 3763820"/>
              <a:gd name="connsiteX5" fmla="*/ 139548 w 1080038"/>
              <a:gd name="connsiteY5" fmla="*/ 30004 h 3763820"/>
              <a:gd name="connsiteX6" fmla="*/ 133866 w 1080038"/>
              <a:gd name="connsiteY6" fmla="*/ 38576 h 3763820"/>
              <a:gd name="connsiteX7" fmla="*/ 125342 w 1080038"/>
              <a:gd name="connsiteY7" fmla="*/ 51435 h 3763820"/>
              <a:gd name="connsiteX8" fmla="*/ 122501 w 1080038"/>
              <a:gd name="connsiteY8" fmla="*/ 60008 h 3763820"/>
              <a:gd name="connsiteX9" fmla="*/ 119659 w 1080038"/>
              <a:gd name="connsiteY9" fmla="*/ 68580 h 3763820"/>
              <a:gd name="connsiteX10" fmla="*/ 24 w 1080038"/>
              <a:gd name="connsiteY10" fmla="*/ 24833 h 3763820"/>
              <a:gd name="connsiteX11" fmla="*/ 102611 w 1080038"/>
              <a:gd name="connsiteY11" fmla="*/ 985839 h 3763820"/>
              <a:gd name="connsiteX12" fmla="*/ 187851 w 1080038"/>
              <a:gd name="connsiteY12" fmla="*/ 1114427 h 3763820"/>
              <a:gd name="connsiteX13" fmla="*/ 273090 w 1080038"/>
              <a:gd name="connsiteY13" fmla="*/ 985839 h 3763820"/>
              <a:gd name="connsiteX14" fmla="*/ 275931 w 1080038"/>
              <a:gd name="connsiteY14" fmla="*/ 454343 h 3763820"/>
              <a:gd name="connsiteX15" fmla="*/ 906701 w 1080038"/>
              <a:gd name="connsiteY15" fmla="*/ 2404590 h 3763820"/>
              <a:gd name="connsiteX16" fmla="*/ 710651 w 1080038"/>
              <a:gd name="connsiteY16" fmla="*/ 3583310 h 3763820"/>
              <a:gd name="connsiteX17" fmla="*/ 750430 w 1080038"/>
              <a:gd name="connsiteY17" fmla="*/ 3750474 h 3763820"/>
              <a:gd name="connsiteX18" fmla="*/ 864082 w 1080038"/>
              <a:gd name="connsiteY18" fmla="*/ 3694753 h 3763820"/>
              <a:gd name="connsiteX19" fmla="*/ 1077180 w 1080038"/>
              <a:gd name="connsiteY19" fmla="*/ 2421735 h 3763820"/>
              <a:gd name="connsiteX20" fmla="*/ 386742 w 1080038"/>
              <a:gd name="connsiteY20" fmla="*/ 261462 h 3763820"/>
              <a:gd name="connsiteX0" fmla="*/ 386742 w 1080038"/>
              <a:gd name="connsiteY0" fmla="*/ 262721 h 3765080"/>
              <a:gd name="connsiteX1" fmla="*/ 761795 w 1080038"/>
              <a:gd name="connsiteY1" fmla="*/ 267007 h 3765080"/>
              <a:gd name="connsiteX2" fmla="*/ 847034 w 1080038"/>
              <a:gd name="connsiteY2" fmla="*/ 138419 h 3765080"/>
              <a:gd name="connsiteX3" fmla="*/ 761795 w 1080038"/>
              <a:gd name="connsiteY3" fmla="*/ 9832 h 3765080"/>
              <a:gd name="connsiteX4" fmla="*/ 193533 w 1080038"/>
              <a:gd name="connsiteY4" fmla="*/ 1259 h 3765080"/>
              <a:gd name="connsiteX5" fmla="*/ 20621 w 1080038"/>
              <a:gd name="connsiteY5" fmla="*/ 15223 h 3765080"/>
              <a:gd name="connsiteX6" fmla="*/ 133866 w 1080038"/>
              <a:gd name="connsiteY6" fmla="*/ 39835 h 3765080"/>
              <a:gd name="connsiteX7" fmla="*/ 125342 w 1080038"/>
              <a:gd name="connsiteY7" fmla="*/ 52694 h 3765080"/>
              <a:gd name="connsiteX8" fmla="*/ 122501 w 1080038"/>
              <a:gd name="connsiteY8" fmla="*/ 61267 h 3765080"/>
              <a:gd name="connsiteX9" fmla="*/ 119659 w 1080038"/>
              <a:gd name="connsiteY9" fmla="*/ 69839 h 3765080"/>
              <a:gd name="connsiteX10" fmla="*/ 24 w 1080038"/>
              <a:gd name="connsiteY10" fmla="*/ 26092 h 3765080"/>
              <a:gd name="connsiteX11" fmla="*/ 102611 w 1080038"/>
              <a:gd name="connsiteY11" fmla="*/ 987098 h 3765080"/>
              <a:gd name="connsiteX12" fmla="*/ 187851 w 1080038"/>
              <a:gd name="connsiteY12" fmla="*/ 1115686 h 3765080"/>
              <a:gd name="connsiteX13" fmla="*/ 273090 w 1080038"/>
              <a:gd name="connsiteY13" fmla="*/ 987098 h 3765080"/>
              <a:gd name="connsiteX14" fmla="*/ 275931 w 1080038"/>
              <a:gd name="connsiteY14" fmla="*/ 455602 h 3765080"/>
              <a:gd name="connsiteX15" fmla="*/ 906701 w 1080038"/>
              <a:gd name="connsiteY15" fmla="*/ 2405849 h 3765080"/>
              <a:gd name="connsiteX16" fmla="*/ 710651 w 1080038"/>
              <a:gd name="connsiteY16" fmla="*/ 3584569 h 3765080"/>
              <a:gd name="connsiteX17" fmla="*/ 750430 w 1080038"/>
              <a:gd name="connsiteY17" fmla="*/ 3751733 h 3765080"/>
              <a:gd name="connsiteX18" fmla="*/ 864082 w 1080038"/>
              <a:gd name="connsiteY18" fmla="*/ 3696012 h 3765080"/>
              <a:gd name="connsiteX19" fmla="*/ 1077180 w 1080038"/>
              <a:gd name="connsiteY19" fmla="*/ 2422994 h 3765080"/>
              <a:gd name="connsiteX20" fmla="*/ 386742 w 1080038"/>
              <a:gd name="connsiteY20" fmla="*/ 262721 h 3765080"/>
              <a:gd name="connsiteX0" fmla="*/ 386742 w 1080038"/>
              <a:gd name="connsiteY0" fmla="*/ 262721 h 3765080"/>
              <a:gd name="connsiteX1" fmla="*/ 761795 w 1080038"/>
              <a:gd name="connsiteY1" fmla="*/ 267007 h 3765080"/>
              <a:gd name="connsiteX2" fmla="*/ 847034 w 1080038"/>
              <a:gd name="connsiteY2" fmla="*/ 138419 h 3765080"/>
              <a:gd name="connsiteX3" fmla="*/ 761795 w 1080038"/>
              <a:gd name="connsiteY3" fmla="*/ 9832 h 3765080"/>
              <a:gd name="connsiteX4" fmla="*/ 193533 w 1080038"/>
              <a:gd name="connsiteY4" fmla="*/ 1259 h 3765080"/>
              <a:gd name="connsiteX5" fmla="*/ 20621 w 1080038"/>
              <a:gd name="connsiteY5" fmla="*/ 15223 h 3765080"/>
              <a:gd name="connsiteX6" fmla="*/ 133866 w 1080038"/>
              <a:gd name="connsiteY6" fmla="*/ 39835 h 3765080"/>
              <a:gd name="connsiteX7" fmla="*/ 125342 w 1080038"/>
              <a:gd name="connsiteY7" fmla="*/ 52694 h 3765080"/>
              <a:gd name="connsiteX8" fmla="*/ 122501 w 1080038"/>
              <a:gd name="connsiteY8" fmla="*/ 61267 h 3765080"/>
              <a:gd name="connsiteX9" fmla="*/ 27563 w 1080038"/>
              <a:gd name="connsiteY9" fmla="*/ 31945 h 3765080"/>
              <a:gd name="connsiteX10" fmla="*/ 24 w 1080038"/>
              <a:gd name="connsiteY10" fmla="*/ 26092 h 3765080"/>
              <a:gd name="connsiteX11" fmla="*/ 102611 w 1080038"/>
              <a:gd name="connsiteY11" fmla="*/ 987098 h 3765080"/>
              <a:gd name="connsiteX12" fmla="*/ 187851 w 1080038"/>
              <a:gd name="connsiteY12" fmla="*/ 1115686 h 3765080"/>
              <a:gd name="connsiteX13" fmla="*/ 273090 w 1080038"/>
              <a:gd name="connsiteY13" fmla="*/ 987098 h 3765080"/>
              <a:gd name="connsiteX14" fmla="*/ 275931 w 1080038"/>
              <a:gd name="connsiteY14" fmla="*/ 455602 h 3765080"/>
              <a:gd name="connsiteX15" fmla="*/ 906701 w 1080038"/>
              <a:gd name="connsiteY15" fmla="*/ 2405849 h 3765080"/>
              <a:gd name="connsiteX16" fmla="*/ 710651 w 1080038"/>
              <a:gd name="connsiteY16" fmla="*/ 3584569 h 3765080"/>
              <a:gd name="connsiteX17" fmla="*/ 750430 w 1080038"/>
              <a:gd name="connsiteY17" fmla="*/ 3751733 h 3765080"/>
              <a:gd name="connsiteX18" fmla="*/ 864082 w 1080038"/>
              <a:gd name="connsiteY18" fmla="*/ 3696012 h 3765080"/>
              <a:gd name="connsiteX19" fmla="*/ 1077180 w 1080038"/>
              <a:gd name="connsiteY19" fmla="*/ 2422994 h 3765080"/>
              <a:gd name="connsiteX20" fmla="*/ 386742 w 1080038"/>
              <a:gd name="connsiteY20" fmla="*/ 262721 h 3765080"/>
              <a:gd name="connsiteX0" fmla="*/ 386742 w 1080038"/>
              <a:gd name="connsiteY0" fmla="*/ 263071 h 3765430"/>
              <a:gd name="connsiteX1" fmla="*/ 761795 w 1080038"/>
              <a:gd name="connsiteY1" fmla="*/ 267357 h 3765430"/>
              <a:gd name="connsiteX2" fmla="*/ 847034 w 1080038"/>
              <a:gd name="connsiteY2" fmla="*/ 138769 h 3765430"/>
              <a:gd name="connsiteX3" fmla="*/ 761795 w 1080038"/>
              <a:gd name="connsiteY3" fmla="*/ 10182 h 3765430"/>
              <a:gd name="connsiteX4" fmla="*/ 193533 w 1080038"/>
              <a:gd name="connsiteY4" fmla="*/ 1609 h 3765430"/>
              <a:gd name="connsiteX5" fmla="*/ 20621 w 1080038"/>
              <a:gd name="connsiteY5" fmla="*/ 15573 h 3765430"/>
              <a:gd name="connsiteX6" fmla="*/ 133866 w 1080038"/>
              <a:gd name="connsiteY6" fmla="*/ 40185 h 3765430"/>
              <a:gd name="connsiteX7" fmla="*/ 125342 w 1080038"/>
              <a:gd name="connsiteY7" fmla="*/ 53044 h 3765430"/>
              <a:gd name="connsiteX8" fmla="*/ 45342 w 1080038"/>
              <a:gd name="connsiteY8" fmla="*/ 266 h 3765430"/>
              <a:gd name="connsiteX9" fmla="*/ 27563 w 1080038"/>
              <a:gd name="connsiteY9" fmla="*/ 32295 h 3765430"/>
              <a:gd name="connsiteX10" fmla="*/ 24 w 1080038"/>
              <a:gd name="connsiteY10" fmla="*/ 26442 h 3765430"/>
              <a:gd name="connsiteX11" fmla="*/ 102611 w 1080038"/>
              <a:gd name="connsiteY11" fmla="*/ 987448 h 3765430"/>
              <a:gd name="connsiteX12" fmla="*/ 187851 w 1080038"/>
              <a:gd name="connsiteY12" fmla="*/ 1116036 h 3765430"/>
              <a:gd name="connsiteX13" fmla="*/ 273090 w 1080038"/>
              <a:gd name="connsiteY13" fmla="*/ 987448 h 3765430"/>
              <a:gd name="connsiteX14" fmla="*/ 275931 w 1080038"/>
              <a:gd name="connsiteY14" fmla="*/ 455952 h 3765430"/>
              <a:gd name="connsiteX15" fmla="*/ 906701 w 1080038"/>
              <a:gd name="connsiteY15" fmla="*/ 2406199 h 3765430"/>
              <a:gd name="connsiteX16" fmla="*/ 710651 w 1080038"/>
              <a:gd name="connsiteY16" fmla="*/ 3584919 h 3765430"/>
              <a:gd name="connsiteX17" fmla="*/ 750430 w 1080038"/>
              <a:gd name="connsiteY17" fmla="*/ 3752083 h 3765430"/>
              <a:gd name="connsiteX18" fmla="*/ 864082 w 1080038"/>
              <a:gd name="connsiteY18" fmla="*/ 3696362 h 3765430"/>
              <a:gd name="connsiteX19" fmla="*/ 1077180 w 1080038"/>
              <a:gd name="connsiteY19" fmla="*/ 2423344 h 3765430"/>
              <a:gd name="connsiteX20" fmla="*/ 386742 w 1080038"/>
              <a:gd name="connsiteY20" fmla="*/ 263071 h 3765430"/>
              <a:gd name="connsiteX0" fmla="*/ 386742 w 1080038"/>
              <a:gd name="connsiteY0" fmla="*/ 263315 h 3765674"/>
              <a:gd name="connsiteX1" fmla="*/ 761795 w 1080038"/>
              <a:gd name="connsiteY1" fmla="*/ 267601 h 3765674"/>
              <a:gd name="connsiteX2" fmla="*/ 847034 w 1080038"/>
              <a:gd name="connsiteY2" fmla="*/ 139013 h 3765674"/>
              <a:gd name="connsiteX3" fmla="*/ 761795 w 1080038"/>
              <a:gd name="connsiteY3" fmla="*/ 10426 h 3765674"/>
              <a:gd name="connsiteX4" fmla="*/ 193533 w 1080038"/>
              <a:gd name="connsiteY4" fmla="*/ 1853 h 3765674"/>
              <a:gd name="connsiteX5" fmla="*/ 20621 w 1080038"/>
              <a:gd name="connsiteY5" fmla="*/ 15817 h 3765674"/>
              <a:gd name="connsiteX6" fmla="*/ 133866 w 1080038"/>
              <a:gd name="connsiteY6" fmla="*/ 40429 h 3765674"/>
              <a:gd name="connsiteX7" fmla="*/ 3372 w 1080038"/>
              <a:gd name="connsiteY7" fmla="*/ 62309 h 3765674"/>
              <a:gd name="connsiteX8" fmla="*/ 45342 w 1080038"/>
              <a:gd name="connsiteY8" fmla="*/ 510 h 3765674"/>
              <a:gd name="connsiteX9" fmla="*/ 27563 w 1080038"/>
              <a:gd name="connsiteY9" fmla="*/ 32539 h 3765674"/>
              <a:gd name="connsiteX10" fmla="*/ 24 w 1080038"/>
              <a:gd name="connsiteY10" fmla="*/ 26686 h 3765674"/>
              <a:gd name="connsiteX11" fmla="*/ 102611 w 1080038"/>
              <a:gd name="connsiteY11" fmla="*/ 987692 h 3765674"/>
              <a:gd name="connsiteX12" fmla="*/ 187851 w 1080038"/>
              <a:gd name="connsiteY12" fmla="*/ 1116280 h 3765674"/>
              <a:gd name="connsiteX13" fmla="*/ 273090 w 1080038"/>
              <a:gd name="connsiteY13" fmla="*/ 987692 h 3765674"/>
              <a:gd name="connsiteX14" fmla="*/ 275931 w 1080038"/>
              <a:gd name="connsiteY14" fmla="*/ 456196 h 3765674"/>
              <a:gd name="connsiteX15" fmla="*/ 906701 w 1080038"/>
              <a:gd name="connsiteY15" fmla="*/ 2406443 h 3765674"/>
              <a:gd name="connsiteX16" fmla="*/ 710651 w 1080038"/>
              <a:gd name="connsiteY16" fmla="*/ 3585163 h 3765674"/>
              <a:gd name="connsiteX17" fmla="*/ 750430 w 1080038"/>
              <a:gd name="connsiteY17" fmla="*/ 3752327 h 3765674"/>
              <a:gd name="connsiteX18" fmla="*/ 864082 w 1080038"/>
              <a:gd name="connsiteY18" fmla="*/ 3696606 h 3765674"/>
              <a:gd name="connsiteX19" fmla="*/ 1077180 w 1080038"/>
              <a:gd name="connsiteY19" fmla="*/ 2423588 h 3765674"/>
              <a:gd name="connsiteX20" fmla="*/ 386742 w 1080038"/>
              <a:gd name="connsiteY20" fmla="*/ 263315 h 3765674"/>
              <a:gd name="connsiteX0" fmla="*/ 386742 w 1080038"/>
              <a:gd name="connsiteY0" fmla="*/ 263315 h 3765674"/>
              <a:gd name="connsiteX1" fmla="*/ 761795 w 1080038"/>
              <a:gd name="connsiteY1" fmla="*/ 267601 h 3765674"/>
              <a:gd name="connsiteX2" fmla="*/ 847034 w 1080038"/>
              <a:gd name="connsiteY2" fmla="*/ 139013 h 3765674"/>
              <a:gd name="connsiteX3" fmla="*/ 761795 w 1080038"/>
              <a:gd name="connsiteY3" fmla="*/ 10426 h 3765674"/>
              <a:gd name="connsiteX4" fmla="*/ 193533 w 1080038"/>
              <a:gd name="connsiteY4" fmla="*/ 1853 h 3765674"/>
              <a:gd name="connsiteX5" fmla="*/ 20621 w 1080038"/>
              <a:gd name="connsiteY5" fmla="*/ 15817 h 3765674"/>
              <a:gd name="connsiteX6" fmla="*/ 27053 w 1080038"/>
              <a:gd name="connsiteY6" fmla="*/ 8072 h 3765674"/>
              <a:gd name="connsiteX7" fmla="*/ 3372 w 1080038"/>
              <a:gd name="connsiteY7" fmla="*/ 62309 h 3765674"/>
              <a:gd name="connsiteX8" fmla="*/ 45342 w 1080038"/>
              <a:gd name="connsiteY8" fmla="*/ 510 h 3765674"/>
              <a:gd name="connsiteX9" fmla="*/ 27563 w 1080038"/>
              <a:gd name="connsiteY9" fmla="*/ 32539 h 3765674"/>
              <a:gd name="connsiteX10" fmla="*/ 24 w 1080038"/>
              <a:gd name="connsiteY10" fmla="*/ 26686 h 3765674"/>
              <a:gd name="connsiteX11" fmla="*/ 102611 w 1080038"/>
              <a:gd name="connsiteY11" fmla="*/ 987692 h 3765674"/>
              <a:gd name="connsiteX12" fmla="*/ 187851 w 1080038"/>
              <a:gd name="connsiteY12" fmla="*/ 1116280 h 3765674"/>
              <a:gd name="connsiteX13" fmla="*/ 273090 w 1080038"/>
              <a:gd name="connsiteY13" fmla="*/ 987692 h 3765674"/>
              <a:gd name="connsiteX14" fmla="*/ 275931 w 1080038"/>
              <a:gd name="connsiteY14" fmla="*/ 456196 h 3765674"/>
              <a:gd name="connsiteX15" fmla="*/ 906701 w 1080038"/>
              <a:gd name="connsiteY15" fmla="*/ 2406443 h 3765674"/>
              <a:gd name="connsiteX16" fmla="*/ 710651 w 1080038"/>
              <a:gd name="connsiteY16" fmla="*/ 3585163 h 3765674"/>
              <a:gd name="connsiteX17" fmla="*/ 750430 w 1080038"/>
              <a:gd name="connsiteY17" fmla="*/ 3752327 h 3765674"/>
              <a:gd name="connsiteX18" fmla="*/ 864082 w 1080038"/>
              <a:gd name="connsiteY18" fmla="*/ 3696606 h 3765674"/>
              <a:gd name="connsiteX19" fmla="*/ 1077180 w 1080038"/>
              <a:gd name="connsiteY19" fmla="*/ 2423588 h 3765674"/>
              <a:gd name="connsiteX20" fmla="*/ 386742 w 1080038"/>
              <a:gd name="connsiteY20" fmla="*/ 263315 h 3765674"/>
              <a:gd name="connsiteX0" fmla="*/ 386742 w 1080038"/>
              <a:gd name="connsiteY0" fmla="*/ 263315 h 3765674"/>
              <a:gd name="connsiteX1" fmla="*/ 761795 w 1080038"/>
              <a:gd name="connsiteY1" fmla="*/ 267601 h 3765674"/>
              <a:gd name="connsiteX2" fmla="*/ 847034 w 1080038"/>
              <a:gd name="connsiteY2" fmla="*/ 139013 h 3765674"/>
              <a:gd name="connsiteX3" fmla="*/ 730214 w 1080038"/>
              <a:gd name="connsiteY3" fmla="*/ 60022 h 3765674"/>
              <a:gd name="connsiteX4" fmla="*/ 193533 w 1080038"/>
              <a:gd name="connsiteY4" fmla="*/ 1853 h 3765674"/>
              <a:gd name="connsiteX5" fmla="*/ 20621 w 1080038"/>
              <a:gd name="connsiteY5" fmla="*/ 15817 h 3765674"/>
              <a:gd name="connsiteX6" fmla="*/ 27053 w 1080038"/>
              <a:gd name="connsiteY6" fmla="*/ 8072 h 3765674"/>
              <a:gd name="connsiteX7" fmla="*/ 3372 w 1080038"/>
              <a:gd name="connsiteY7" fmla="*/ 62309 h 3765674"/>
              <a:gd name="connsiteX8" fmla="*/ 45342 w 1080038"/>
              <a:gd name="connsiteY8" fmla="*/ 510 h 3765674"/>
              <a:gd name="connsiteX9" fmla="*/ 27563 w 1080038"/>
              <a:gd name="connsiteY9" fmla="*/ 32539 h 3765674"/>
              <a:gd name="connsiteX10" fmla="*/ 24 w 1080038"/>
              <a:gd name="connsiteY10" fmla="*/ 26686 h 3765674"/>
              <a:gd name="connsiteX11" fmla="*/ 102611 w 1080038"/>
              <a:gd name="connsiteY11" fmla="*/ 987692 h 3765674"/>
              <a:gd name="connsiteX12" fmla="*/ 187851 w 1080038"/>
              <a:gd name="connsiteY12" fmla="*/ 1116280 h 3765674"/>
              <a:gd name="connsiteX13" fmla="*/ 273090 w 1080038"/>
              <a:gd name="connsiteY13" fmla="*/ 987692 h 3765674"/>
              <a:gd name="connsiteX14" fmla="*/ 275931 w 1080038"/>
              <a:gd name="connsiteY14" fmla="*/ 456196 h 3765674"/>
              <a:gd name="connsiteX15" fmla="*/ 906701 w 1080038"/>
              <a:gd name="connsiteY15" fmla="*/ 2406443 h 3765674"/>
              <a:gd name="connsiteX16" fmla="*/ 710651 w 1080038"/>
              <a:gd name="connsiteY16" fmla="*/ 3585163 h 3765674"/>
              <a:gd name="connsiteX17" fmla="*/ 750430 w 1080038"/>
              <a:gd name="connsiteY17" fmla="*/ 3752327 h 3765674"/>
              <a:gd name="connsiteX18" fmla="*/ 864082 w 1080038"/>
              <a:gd name="connsiteY18" fmla="*/ 3696606 h 3765674"/>
              <a:gd name="connsiteX19" fmla="*/ 1077180 w 1080038"/>
              <a:gd name="connsiteY19" fmla="*/ 2423588 h 3765674"/>
              <a:gd name="connsiteX20" fmla="*/ 386742 w 1080038"/>
              <a:gd name="connsiteY20" fmla="*/ 263315 h 3765674"/>
              <a:gd name="connsiteX0" fmla="*/ 386742 w 1080038"/>
              <a:gd name="connsiteY0" fmla="*/ 263315 h 3765674"/>
              <a:gd name="connsiteX1" fmla="*/ 761795 w 1080038"/>
              <a:gd name="connsiteY1" fmla="*/ 267601 h 3765674"/>
              <a:gd name="connsiteX2" fmla="*/ 847034 w 1080038"/>
              <a:gd name="connsiteY2" fmla="*/ 139013 h 3765674"/>
              <a:gd name="connsiteX3" fmla="*/ 733432 w 1080038"/>
              <a:gd name="connsiteY3" fmla="*/ 33530 h 3765674"/>
              <a:gd name="connsiteX4" fmla="*/ 193533 w 1080038"/>
              <a:gd name="connsiteY4" fmla="*/ 1853 h 3765674"/>
              <a:gd name="connsiteX5" fmla="*/ 20621 w 1080038"/>
              <a:gd name="connsiteY5" fmla="*/ 15817 h 3765674"/>
              <a:gd name="connsiteX6" fmla="*/ 27053 w 1080038"/>
              <a:gd name="connsiteY6" fmla="*/ 8072 h 3765674"/>
              <a:gd name="connsiteX7" fmla="*/ 3372 w 1080038"/>
              <a:gd name="connsiteY7" fmla="*/ 62309 h 3765674"/>
              <a:gd name="connsiteX8" fmla="*/ 45342 w 1080038"/>
              <a:gd name="connsiteY8" fmla="*/ 510 h 3765674"/>
              <a:gd name="connsiteX9" fmla="*/ 27563 w 1080038"/>
              <a:gd name="connsiteY9" fmla="*/ 32539 h 3765674"/>
              <a:gd name="connsiteX10" fmla="*/ 24 w 1080038"/>
              <a:gd name="connsiteY10" fmla="*/ 26686 h 3765674"/>
              <a:gd name="connsiteX11" fmla="*/ 102611 w 1080038"/>
              <a:gd name="connsiteY11" fmla="*/ 987692 h 3765674"/>
              <a:gd name="connsiteX12" fmla="*/ 187851 w 1080038"/>
              <a:gd name="connsiteY12" fmla="*/ 1116280 h 3765674"/>
              <a:gd name="connsiteX13" fmla="*/ 273090 w 1080038"/>
              <a:gd name="connsiteY13" fmla="*/ 987692 h 3765674"/>
              <a:gd name="connsiteX14" fmla="*/ 275931 w 1080038"/>
              <a:gd name="connsiteY14" fmla="*/ 456196 h 3765674"/>
              <a:gd name="connsiteX15" fmla="*/ 906701 w 1080038"/>
              <a:gd name="connsiteY15" fmla="*/ 2406443 h 3765674"/>
              <a:gd name="connsiteX16" fmla="*/ 710651 w 1080038"/>
              <a:gd name="connsiteY16" fmla="*/ 3585163 h 3765674"/>
              <a:gd name="connsiteX17" fmla="*/ 750430 w 1080038"/>
              <a:gd name="connsiteY17" fmla="*/ 3752327 h 3765674"/>
              <a:gd name="connsiteX18" fmla="*/ 864082 w 1080038"/>
              <a:gd name="connsiteY18" fmla="*/ 3696606 h 3765674"/>
              <a:gd name="connsiteX19" fmla="*/ 1077180 w 1080038"/>
              <a:gd name="connsiteY19" fmla="*/ 2423588 h 3765674"/>
              <a:gd name="connsiteX20" fmla="*/ 386742 w 1080038"/>
              <a:gd name="connsiteY20" fmla="*/ 263315 h 3765674"/>
              <a:gd name="connsiteX0" fmla="*/ 386742 w 1080038"/>
              <a:gd name="connsiteY0" fmla="*/ 263315 h 3765674"/>
              <a:gd name="connsiteX1" fmla="*/ 767157 w 1080038"/>
              <a:gd name="connsiteY1" fmla="*/ 223446 h 3765674"/>
              <a:gd name="connsiteX2" fmla="*/ 847034 w 1080038"/>
              <a:gd name="connsiteY2" fmla="*/ 139013 h 3765674"/>
              <a:gd name="connsiteX3" fmla="*/ 733432 w 1080038"/>
              <a:gd name="connsiteY3" fmla="*/ 33530 h 3765674"/>
              <a:gd name="connsiteX4" fmla="*/ 193533 w 1080038"/>
              <a:gd name="connsiteY4" fmla="*/ 1853 h 3765674"/>
              <a:gd name="connsiteX5" fmla="*/ 20621 w 1080038"/>
              <a:gd name="connsiteY5" fmla="*/ 15817 h 3765674"/>
              <a:gd name="connsiteX6" fmla="*/ 27053 w 1080038"/>
              <a:gd name="connsiteY6" fmla="*/ 8072 h 3765674"/>
              <a:gd name="connsiteX7" fmla="*/ 3372 w 1080038"/>
              <a:gd name="connsiteY7" fmla="*/ 62309 h 3765674"/>
              <a:gd name="connsiteX8" fmla="*/ 45342 w 1080038"/>
              <a:gd name="connsiteY8" fmla="*/ 510 h 3765674"/>
              <a:gd name="connsiteX9" fmla="*/ 27563 w 1080038"/>
              <a:gd name="connsiteY9" fmla="*/ 32539 h 3765674"/>
              <a:gd name="connsiteX10" fmla="*/ 24 w 1080038"/>
              <a:gd name="connsiteY10" fmla="*/ 26686 h 3765674"/>
              <a:gd name="connsiteX11" fmla="*/ 102611 w 1080038"/>
              <a:gd name="connsiteY11" fmla="*/ 987692 h 3765674"/>
              <a:gd name="connsiteX12" fmla="*/ 187851 w 1080038"/>
              <a:gd name="connsiteY12" fmla="*/ 1116280 h 3765674"/>
              <a:gd name="connsiteX13" fmla="*/ 273090 w 1080038"/>
              <a:gd name="connsiteY13" fmla="*/ 987692 h 3765674"/>
              <a:gd name="connsiteX14" fmla="*/ 275931 w 1080038"/>
              <a:gd name="connsiteY14" fmla="*/ 456196 h 3765674"/>
              <a:gd name="connsiteX15" fmla="*/ 906701 w 1080038"/>
              <a:gd name="connsiteY15" fmla="*/ 2406443 h 3765674"/>
              <a:gd name="connsiteX16" fmla="*/ 710651 w 1080038"/>
              <a:gd name="connsiteY16" fmla="*/ 3585163 h 3765674"/>
              <a:gd name="connsiteX17" fmla="*/ 750430 w 1080038"/>
              <a:gd name="connsiteY17" fmla="*/ 3752327 h 3765674"/>
              <a:gd name="connsiteX18" fmla="*/ 864082 w 1080038"/>
              <a:gd name="connsiteY18" fmla="*/ 3696606 h 3765674"/>
              <a:gd name="connsiteX19" fmla="*/ 1077180 w 1080038"/>
              <a:gd name="connsiteY19" fmla="*/ 2423588 h 3765674"/>
              <a:gd name="connsiteX20" fmla="*/ 386742 w 1080038"/>
              <a:gd name="connsiteY20" fmla="*/ 263315 h 3765674"/>
              <a:gd name="connsiteX0" fmla="*/ 386742 w 1080038"/>
              <a:gd name="connsiteY0" fmla="*/ 263315 h 3765674"/>
              <a:gd name="connsiteX1" fmla="*/ 767157 w 1080038"/>
              <a:gd name="connsiteY1" fmla="*/ 223446 h 3765674"/>
              <a:gd name="connsiteX2" fmla="*/ 847034 w 1080038"/>
              <a:gd name="connsiteY2" fmla="*/ 139013 h 3765674"/>
              <a:gd name="connsiteX3" fmla="*/ 733432 w 1080038"/>
              <a:gd name="connsiteY3" fmla="*/ 33530 h 3765674"/>
              <a:gd name="connsiteX4" fmla="*/ 193533 w 1080038"/>
              <a:gd name="connsiteY4" fmla="*/ 1853 h 3765674"/>
              <a:gd name="connsiteX5" fmla="*/ 20621 w 1080038"/>
              <a:gd name="connsiteY5" fmla="*/ 15817 h 3765674"/>
              <a:gd name="connsiteX6" fmla="*/ 27053 w 1080038"/>
              <a:gd name="connsiteY6" fmla="*/ 8072 h 3765674"/>
              <a:gd name="connsiteX7" fmla="*/ 3372 w 1080038"/>
              <a:gd name="connsiteY7" fmla="*/ 62309 h 3765674"/>
              <a:gd name="connsiteX8" fmla="*/ 45342 w 1080038"/>
              <a:gd name="connsiteY8" fmla="*/ 510 h 3765674"/>
              <a:gd name="connsiteX9" fmla="*/ 27563 w 1080038"/>
              <a:gd name="connsiteY9" fmla="*/ 32539 h 3765674"/>
              <a:gd name="connsiteX10" fmla="*/ 24 w 1080038"/>
              <a:gd name="connsiteY10" fmla="*/ 26686 h 3765674"/>
              <a:gd name="connsiteX11" fmla="*/ 102611 w 1080038"/>
              <a:gd name="connsiteY11" fmla="*/ 987692 h 3765674"/>
              <a:gd name="connsiteX12" fmla="*/ 181816 w 1080038"/>
              <a:gd name="connsiteY12" fmla="*/ 1025707 h 3765674"/>
              <a:gd name="connsiteX13" fmla="*/ 273090 w 1080038"/>
              <a:gd name="connsiteY13" fmla="*/ 987692 h 3765674"/>
              <a:gd name="connsiteX14" fmla="*/ 275931 w 1080038"/>
              <a:gd name="connsiteY14" fmla="*/ 456196 h 3765674"/>
              <a:gd name="connsiteX15" fmla="*/ 906701 w 1080038"/>
              <a:gd name="connsiteY15" fmla="*/ 2406443 h 3765674"/>
              <a:gd name="connsiteX16" fmla="*/ 710651 w 1080038"/>
              <a:gd name="connsiteY16" fmla="*/ 3585163 h 3765674"/>
              <a:gd name="connsiteX17" fmla="*/ 750430 w 1080038"/>
              <a:gd name="connsiteY17" fmla="*/ 3752327 h 3765674"/>
              <a:gd name="connsiteX18" fmla="*/ 864082 w 1080038"/>
              <a:gd name="connsiteY18" fmla="*/ 3696606 h 3765674"/>
              <a:gd name="connsiteX19" fmla="*/ 1077180 w 1080038"/>
              <a:gd name="connsiteY19" fmla="*/ 2423588 h 3765674"/>
              <a:gd name="connsiteX20" fmla="*/ 386742 w 1080038"/>
              <a:gd name="connsiteY20" fmla="*/ 263315 h 3765674"/>
              <a:gd name="connsiteX0" fmla="*/ 386742 w 1080038"/>
              <a:gd name="connsiteY0" fmla="*/ 263315 h 3765674"/>
              <a:gd name="connsiteX1" fmla="*/ 767157 w 1080038"/>
              <a:gd name="connsiteY1" fmla="*/ 223446 h 3765674"/>
              <a:gd name="connsiteX2" fmla="*/ 847034 w 1080038"/>
              <a:gd name="connsiteY2" fmla="*/ 139013 h 3765674"/>
              <a:gd name="connsiteX3" fmla="*/ 733432 w 1080038"/>
              <a:gd name="connsiteY3" fmla="*/ 33530 h 3765674"/>
              <a:gd name="connsiteX4" fmla="*/ 193533 w 1080038"/>
              <a:gd name="connsiteY4" fmla="*/ 1853 h 3765674"/>
              <a:gd name="connsiteX5" fmla="*/ 20621 w 1080038"/>
              <a:gd name="connsiteY5" fmla="*/ 15817 h 3765674"/>
              <a:gd name="connsiteX6" fmla="*/ 27053 w 1080038"/>
              <a:gd name="connsiteY6" fmla="*/ 8072 h 3765674"/>
              <a:gd name="connsiteX7" fmla="*/ 3372 w 1080038"/>
              <a:gd name="connsiteY7" fmla="*/ 62309 h 3765674"/>
              <a:gd name="connsiteX8" fmla="*/ 45342 w 1080038"/>
              <a:gd name="connsiteY8" fmla="*/ 510 h 3765674"/>
              <a:gd name="connsiteX9" fmla="*/ 27563 w 1080038"/>
              <a:gd name="connsiteY9" fmla="*/ 32539 h 3765674"/>
              <a:gd name="connsiteX10" fmla="*/ 24 w 1080038"/>
              <a:gd name="connsiteY10" fmla="*/ 26686 h 3765674"/>
              <a:gd name="connsiteX11" fmla="*/ 102611 w 1080038"/>
              <a:gd name="connsiteY11" fmla="*/ 987692 h 3765674"/>
              <a:gd name="connsiteX12" fmla="*/ 181816 w 1080038"/>
              <a:gd name="connsiteY12" fmla="*/ 1025707 h 3765674"/>
              <a:gd name="connsiteX13" fmla="*/ 256529 w 1080038"/>
              <a:gd name="connsiteY13" fmla="*/ 913651 h 3765674"/>
              <a:gd name="connsiteX14" fmla="*/ 275931 w 1080038"/>
              <a:gd name="connsiteY14" fmla="*/ 456196 h 3765674"/>
              <a:gd name="connsiteX15" fmla="*/ 906701 w 1080038"/>
              <a:gd name="connsiteY15" fmla="*/ 2406443 h 3765674"/>
              <a:gd name="connsiteX16" fmla="*/ 710651 w 1080038"/>
              <a:gd name="connsiteY16" fmla="*/ 3585163 h 3765674"/>
              <a:gd name="connsiteX17" fmla="*/ 750430 w 1080038"/>
              <a:gd name="connsiteY17" fmla="*/ 3752327 h 3765674"/>
              <a:gd name="connsiteX18" fmla="*/ 864082 w 1080038"/>
              <a:gd name="connsiteY18" fmla="*/ 3696606 h 3765674"/>
              <a:gd name="connsiteX19" fmla="*/ 1077180 w 1080038"/>
              <a:gd name="connsiteY19" fmla="*/ 2423588 h 3765674"/>
              <a:gd name="connsiteX20" fmla="*/ 386742 w 1080038"/>
              <a:gd name="connsiteY20" fmla="*/ 263315 h 3765674"/>
              <a:gd name="connsiteX0" fmla="*/ 386742 w 1080038"/>
              <a:gd name="connsiteY0" fmla="*/ 263315 h 3765674"/>
              <a:gd name="connsiteX1" fmla="*/ 767157 w 1080038"/>
              <a:gd name="connsiteY1" fmla="*/ 223446 h 3765674"/>
              <a:gd name="connsiteX2" fmla="*/ 847034 w 1080038"/>
              <a:gd name="connsiteY2" fmla="*/ 139013 h 3765674"/>
              <a:gd name="connsiteX3" fmla="*/ 733432 w 1080038"/>
              <a:gd name="connsiteY3" fmla="*/ 33530 h 3765674"/>
              <a:gd name="connsiteX4" fmla="*/ 193533 w 1080038"/>
              <a:gd name="connsiteY4" fmla="*/ 1853 h 3765674"/>
              <a:gd name="connsiteX5" fmla="*/ 20621 w 1080038"/>
              <a:gd name="connsiteY5" fmla="*/ 15817 h 3765674"/>
              <a:gd name="connsiteX6" fmla="*/ 27053 w 1080038"/>
              <a:gd name="connsiteY6" fmla="*/ 8072 h 3765674"/>
              <a:gd name="connsiteX7" fmla="*/ 3372 w 1080038"/>
              <a:gd name="connsiteY7" fmla="*/ 62309 h 3765674"/>
              <a:gd name="connsiteX8" fmla="*/ 45342 w 1080038"/>
              <a:gd name="connsiteY8" fmla="*/ 510 h 3765674"/>
              <a:gd name="connsiteX9" fmla="*/ 27563 w 1080038"/>
              <a:gd name="connsiteY9" fmla="*/ 32539 h 3765674"/>
              <a:gd name="connsiteX10" fmla="*/ 24 w 1080038"/>
              <a:gd name="connsiteY10" fmla="*/ 26686 h 3765674"/>
              <a:gd name="connsiteX11" fmla="*/ 104958 w 1080038"/>
              <a:gd name="connsiteY11" fmla="*/ 898249 h 3765674"/>
              <a:gd name="connsiteX12" fmla="*/ 181816 w 1080038"/>
              <a:gd name="connsiteY12" fmla="*/ 1025707 h 3765674"/>
              <a:gd name="connsiteX13" fmla="*/ 256529 w 1080038"/>
              <a:gd name="connsiteY13" fmla="*/ 913651 h 3765674"/>
              <a:gd name="connsiteX14" fmla="*/ 275931 w 1080038"/>
              <a:gd name="connsiteY14" fmla="*/ 456196 h 3765674"/>
              <a:gd name="connsiteX15" fmla="*/ 906701 w 1080038"/>
              <a:gd name="connsiteY15" fmla="*/ 2406443 h 3765674"/>
              <a:gd name="connsiteX16" fmla="*/ 710651 w 1080038"/>
              <a:gd name="connsiteY16" fmla="*/ 3585163 h 3765674"/>
              <a:gd name="connsiteX17" fmla="*/ 750430 w 1080038"/>
              <a:gd name="connsiteY17" fmla="*/ 3752327 h 3765674"/>
              <a:gd name="connsiteX18" fmla="*/ 864082 w 1080038"/>
              <a:gd name="connsiteY18" fmla="*/ 3696606 h 3765674"/>
              <a:gd name="connsiteX19" fmla="*/ 1077180 w 1080038"/>
              <a:gd name="connsiteY19" fmla="*/ 2423588 h 3765674"/>
              <a:gd name="connsiteX20" fmla="*/ 386742 w 1080038"/>
              <a:gd name="connsiteY20" fmla="*/ 263315 h 3765674"/>
              <a:gd name="connsiteX0" fmla="*/ 386742 w 1047276"/>
              <a:gd name="connsiteY0" fmla="*/ 263315 h 3765674"/>
              <a:gd name="connsiteX1" fmla="*/ 767157 w 1047276"/>
              <a:gd name="connsiteY1" fmla="*/ 223446 h 3765674"/>
              <a:gd name="connsiteX2" fmla="*/ 847034 w 1047276"/>
              <a:gd name="connsiteY2" fmla="*/ 139013 h 3765674"/>
              <a:gd name="connsiteX3" fmla="*/ 733432 w 1047276"/>
              <a:gd name="connsiteY3" fmla="*/ 33530 h 3765674"/>
              <a:gd name="connsiteX4" fmla="*/ 193533 w 1047276"/>
              <a:gd name="connsiteY4" fmla="*/ 1853 h 3765674"/>
              <a:gd name="connsiteX5" fmla="*/ 20621 w 1047276"/>
              <a:gd name="connsiteY5" fmla="*/ 15817 h 3765674"/>
              <a:gd name="connsiteX6" fmla="*/ 27053 w 1047276"/>
              <a:gd name="connsiteY6" fmla="*/ 8072 h 3765674"/>
              <a:gd name="connsiteX7" fmla="*/ 3372 w 1047276"/>
              <a:gd name="connsiteY7" fmla="*/ 62309 h 3765674"/>
              <a:gd name="connsiteX8" fmla="*/ 45342 w 1047276"/>
              <a:gd name="connsiteY8" fmla="*/ 510 h 3765674"/>
              <a:gd name="connsiteX9" fmla="*/ 27563 w 1047276"/>
              <a:gd name="connsiteY9" fmla="*/ 32539 h 3765674"/>
              <a:gd name="connsiteX10" fmla="*/ 24 w 1047276"/>
              <a:gd name="connsiteY10" fmla="*/ 26686 h 3765674"/>
              <a:gd name="connsiteX11" fmla="*/ 104958 w 1047276"/>
              <a:gd name="connsiteY11" fmla="*/ 898249 h 3765674"/>
              <a:gd name="connsiteX12" fmla="*/ 181816 w 1047276"/>
              <a:gd name="connsiteY12" fmla="*/ 1025707 h 3765674"/>
              <a:gd name="connsiteX13" fmla="*/ 256529 w 1047276"/>
              <a:gd name="connsiteY13" fmla="*/ 913651 h 3765674"/>
              <a:gd name="connsiteX14" fmla="*/ 275931 w 1047276"/>
              <a:gd name="connsiteY14" fmla="*/ 456196 h 3765674"/>
              <a:gd name="connsiteX15" fmla="*/ 906701 w 1047276"/>
              <a:gd name="connsiteY15" fmla="*/ 2406443 h 3765674"/>
              <a:gd name="connsiteX16" fmla="*/ 710651 w 1047276"/>
              <a:gd name="connsiteY16" fmla="*/ 3585163 h 3765674"/>
              <a:gd name="connsiteX17" fmla="*/ 750430 w 1047276"/>
              <a:gd name="connsiteY17" fmla="*/ 3752327 h 3765674"/>
              <a:gd name="connsiteX18" fmla="*/ 864082 w 1047276"/>
              <a:gd name="connsiteY18" fmla="*/ 3696606 h 3765674"/>
              <a:gd name="connsiteX19" fmla="*/ 1043653 w 1047276"/>
              <a:gd name="connsiteY19" fmla="*/ 2419066 h 3765674"/>
              <a:gd name="connsiteX20" fmla="*/ 386742 w 1047276"/>
              <a:gd name="connsiteY20" fmla="*/ 263315 h 3765674"/>
              <a:gd name="connsiteX0" fmla="*/ 352143 w 1046492"/>
              <a:gd name="connsiteY0" fmla="*/ 267626 h 3765674"/>
              <a:gd name="connsiteX1" fmla="*/ 767157 w 1046492"/>
              <a:gd name="connsiteY1" fmla="*/ 223446 h 3765674"/>
              <a:gd name="connsiteX2" fmla="*/ 847034 w 1046492"/>
              <a:gd name="connsiteY2" fmla="*/ 139013 h 3765674"/>
              <a:gd name="connsiteX3" fmla="*/ 733432 w 1046492"/>
              <a:gd name="connsiteY3" fmla="*/ 33530 h 3765674"/>
              <a:gd name="connsiteX4" fmla="*/ 193533 w 1046492"/>
              <a:gd name="connsiteY4" fmla="*/ 1853 h 3765674"/>
              <a:gd name="connsiteX5" fmla="*/ 20621 w 1046492"/>
              <a:gd name="connsiteY5" fmla="*/ 15817 h 3765674"/>
              <a:gd name="connsiteX6" fmla="*/ 27053 w 1046492"/>
              <a:gd name="connsiteY6" fmla="*/ 8072 h 3765674"/>
              <a:gd name="connsiteX7" fmla="*/ 3372 w 1046492"/>
              <a:gd name="connsiteY7" fmla="*/ 62309 h 3765674"/>
              <a:gd name="connsiteX8" fmla="*/ 45342 w 1046492"/>
              <a:gd name="connsiteY8" fmla="*/ 510 h 3765674"/>
              <a:gd name="connsiteX9" fmla="*/ 27563 w 1046492"/>
              <a:gd name="connsiteY9" fmla="*/ 32539 h 3765674"/>
              <a:gd name="connsiteX10" fmla="*/ 24 w 1046492"/>
              <a:gd name="connsiteY10" fmla="*/ 26686 h 3765674"/>
              <a:gd name="connsiteX11" fmla="*/ 104958 w 1046492"/>
              <a:gd name="connsiteY11" fmla="*/ 898249 h 3765674"/>
              <a:gd name="connsiteX12" fmla="*/ 181816 w 1046492"/>
              <a:gd name="connsiteY12" fmla="*/ 1025707 h 3765674"/>
              <a:gd name="connsiteX13" fmla="*/ 256529 w 1046492"/>
              <a:gd name="connsiteY13" fmla="*/ 913651 h 3765674"/>
              <a:gd name="connsiteX14" fmla="*/ 275931 w 1046492"/>
              <a:gd name="connsiteY14" fmla="*/ 456196 h 3765674"/>
              <a:gd name="connsiteX15" fmla="*/ 906701 w 1046492"/>
              <a:gd name="connsiteY15" fmla="*/ 2406443 h 3765674"/>
              <a:gd name="connsiteX16" fmla="*/ 710651 w 1046492"/>
              <a:gd name="connsiteY16" fmla="*/ 3585163 h 3765674"/>
              <a:gd name="connsiteX17" fmla="*/ 750430 w 1046492"/>
              <a:gd name="connsiteY17" fmla="*/ 3752327 h 3765674"/>
              <a:gd name="connsiteX18" fmla="*/ 864082 w 1046492"/>
              <a:gd name="connsiteY18" fmla="*/ 3696606 h 3765674"/>
              <a:gd name="connsiteX19" fmla="*/ 1043653 w 1046492"/>
              <a:gd name="connsiteY19" fmla="*/ 2419066 h 3765674"/>
              <a:gd name="connsiteX20" fmla="*/ 352143 w 1046492"/>
              <a:gd name="connsiteY20" fmla="*/ 267626 h 3765674"/>
              <a:gd name="connsiteX0" fmla="*/ 352143 w 1046492"/>
              <a:gd name="connsiteY0" fmla="*/ 267626 h 3765674"/>
              <a:gd name="connsiteX1" fmla="*/ 767157 w 1046492"/>
              <a:gd name="connsiteY1" fmla="*/ 223446 h 3765674"/>
              <a:gd name="connsiteX2" fmla="*/ 847034 w 1046492"/>
              <a:gd name="connsiteY2" fmla="*/ 139013 h 3765674"/>
              <a:gd name="connsiteX3" fmla="*/ 733432 w 1046492"/>
              <a:gd name="connsiteY3" fmla="*/ 33530 h 3765674"/>
              <a:gd name="connsiteX4" fmla="*/ 193533 w 1046492"/>
              <a:gd name="connsiteY4" fmla="*/ 1853 h 3765674"/>
              <a:gd name="connsiteX5" fmla="*/ 20621 w 1046492"/>
              <a:gd name="connsiteY5" fmla="*/ 15817 h 3765674"/>
              <a:gd name="connsiteX6" fmla="*/ 27053 w 1046492"/>
              <a:gd name="connsiteY6" fmla="*/ 8072 h 3765674"/>
              <a:gd name="connsiteX7" fmla="*/ 3372 w 1046492"/>
              <a:gd name="connsiteY7" fmla="*/ 62309 h 3765674"/>
              <a:gd name="connsiteX8" fmla="*/ 45342 w 1046492"/>
              <a:gd name="connsiteY8" fmla="*/ 510 h 3765674"/>
              <a:gd name="connsiteX9" fmla="*/ 27563 w 1046492"/>
              <a:gd name="connsiteY9" fmla="*/ 32539 h 3765674"/>
              <a:gd name="connsiteX10" fmla="*/ 24 w 1046492"/>
              <a:gd name="connsiteY10" fmla="*/ 26686 h 3765674"/>
              <a:gd name="connsiteX11" fmla="*/ 104958 w 1046492"/>
              <a:gd name="connsiteY11" fmla="*/ 898249 h 3765674"/>
              <a:gd name="connsiteX12" fmla="*/ 181816 w 1046492"/>
              <a:gd name="connsiteY12" fmla="*/ 1025707 h 3765674"/>
              <a:gd name="connsiteX13" fmla="*/ 256529 w 1046492"/>
              <a:gd name="connsiteY13" fmla="*/ 913651 h 3765674"/>
              <a:gd name="connsiteX14" fmla="*/ 271842 w 1046492"/>
              <a:gd name="connsiteY14" fmla="*/ 419740 h 3765674"/>
              <a:gd name="connsiteX15" fmla="*/ 906701 w 1046492"/>
              <a:gd name="connsiteY15" fmla="*/ 2406443 h 3765674"/>
              <a:gd name="connsiteX16" fmla="*/ 710651 w 1046492"/>
              <a:gd name="connsiteY16" fmla="*/ 3585163 h 3765674"/>
              <a:gd name="connsiteX17" fmla="*/ 750430 w 1046492"/>
              <a:gd name="connsiteY17" fmla="*/ 3752327 h 3765674"/>
              <a:gd name="connsiteX18" fmla="*/ 864082 w 1046492"/>
              <a:gd name="connsiteY18" fmla="*/ 3696606 h 3765674"/>
              <a:gd name="connsiteX19" fmla="*/ 1043653 w 1046492"/>
              <a:gd name="connsiteY19" fmla="*/ 2419066 h 3765674"/>
              <a:gd name="connsiteX20" fmla="*/ 352143 w 1046492"/>
              <a:gd name="connsiteY20" fmla="*/ 267626 h 3765674"/>
              <a:gd name="connsiteX0" fmla="*/ 352143 w 1046492"/>
              <a:gd name="connsiteY0" fmla="*/ 267626 h 3765674"/>
              <a:gd name="connsiteX1" fmla="*/ 767157 w 1046492"/>
              <a:gd name="connsiteY1" fmla="*/ 223446 h 3765674"/>
              <a:gd name="connsiteX2" fmla="*/ 847034 w 1046492"/>
              <a:gd name="connsiteY2" fmla="*/ 139013 h 3765674"/>
              <a:gd name="connsiteX3" fmla="*/ 733432 w 1046492"/>
              <a:gd name="connsiteY3" fmla="*/ 33530 h 3765674"/>
              <a:gd name="connsiteX4" fmla="*/ 189242 w 1046492"/>
              <a:gd name="connsiteY4" fmla="*/ 37177 h 3765674"/>
              <a:gd name="connsiteX5" fmla="*/ 20621 w 1046492"/>
              <a:gd name="connsiteY5" fmla="*/ 15817 h 3765674"/>
              <a:gd name="connsiteX6" fmla="*/ 27053 w 1046492"/>
              <a:gd name="connsiteY6" fmla="*/ 8072 h 3765674"/>
              <a:gd name="connsiteX7" fmla="*/ 3372 w 1046492"/>
              <a:gd name="connsiteY7" fmla="*/ 62309 h 3765674"/>
              <a:gd name="connsiteX8" fmla="*/ 45342 w 1046492"/>
              <a:gd name="connsiteY8" fmla="*/ 510 h 3765674"/>
              <a:gd name="connsiteX9" fmla="*/ 27563 w 1046492"/>
              <a:gd name="connsiteY9" fmla="*/ 32539 h 3765674"/>
              <a:gd name="connsiteX10" fmla="*/ 24 w 1046492"/>
              <a:gd name="connsiteY10" fmla="*/ 26686 h 3765674"/>
              <a:gd name="connsiteX11" fmla="*/ 104958 w 1046492"/>
              <a:gd name="connsiteY11" fmla="*/ 898249 h 3765674"/>
              <a:gd name="connsiteX12" fmla="*/ 181816 w 1046492"/>
              <a:gd name="connsiteY12" fmla="*/ 1025707 h 3765674"/>
              <a:gd name="connsiteX13" fmla="*/ 256529 w 1046492"/>
              <a:gd name="connsiteY13" fmla="*/ 913651 h 3765674"/>
              <a:gd name="connsiteX14" fmla="*/ 271842 w 1046492"/>
              <a:gd name="connsiteY14" fmla="*/ 419740 h 3765674"/>
              <a:gd name="connsiteX15" fmla="*/ 906701 w 1046492"/>
              <a:gd name="connsiteY15" fmla="*/ 2406443 h 3765674"/>
              <a:gd name="connsiteX16" fmla="*/ 710651 w 1046492"/>
              <a:gd name="connsiteY16" fmla="*/ 3585163 h 3765674"/>
              <a:gd name="connsiteX17" fmla="*/ 750430 w 1046492"/>
              <a:gd name="connsiteY17" fmla="*/ 3752327 h 3765674"/>
              <a:gd name="connsiteX18" fmla="*/ 864082 w 1046492"/>
              <a:gd name="connsiteY18" fmla="*/ 3696606 h 3765674"/>
              <a:gd name="connsiteX19" fmla="*/ 1043653 w 1046492"/>
              <a:gd name="connsiteY19" fmla="*/ 2419066 h 3765674"/>
              <a:gd name="connsiteX20" fmla="*/ 352143 w 1046492"/>
              <a:gd name="connsiteY20" fmla="*/ 267626 h 3765674"/>
              <a:gd name="connsiteX0" fmla="*/ 352143 w 1046492"/>
              <a:gd name="connsiteY0" fmla="*/ 267626 h 3765674"/>
              <a:gd name="connsiteX1" fmla="*/ 767157 w 1046492"/>
              <a:gd name="connsiteY1" fmla="*/ 223446 h 3765674"/>
              <a:gd name="connsiteX2" fmla="*/ 847034 w 1046492"/>
              <a:gd name="connsiteY2" fmla="*/ 139013 h 3765674"/>
              <a:gd name="connsiteX3" fmla="*/ 733432 w 1046492"/>
              <a:gd name="connsiteY3" fmla="*/ 33530 h 3765674"/>
              <a:gd name="connsiteX4" fmla="*/ 191388 w 1046492"/>
              <a:gd name="connsiteY4" fmla="*/ 19515 h 3765674"/>
              <a:gd name="connsiteX5" fmla="*/ 20621 w 1046492"/>
              <a:gd name="connsiteY5" fmla="*/ 15817 h 3765674"/>
              <a:gd name="connsiteX6" fmla="*/ 27053 w 1046492"/>
              <a:gd name="connsiteY6" fmla="*/ 8072 h 3765674"/>
              <a:gd name="connsiteX7" fmla="*/ 3372 w 1046492"/>
              <a:gd name="connsiteY7" fmla="*/ 62309 h 3765674"/>
              <a:gd name="connsiteX8" fmla="*/ 45342 w 1046492"/>
              <a:gd name="connsiteY8" fmla="*/ 510 h 3765674"/>
              <a:gd name="connsiteX9" fmla="*/ 27563 w 1046492"/>
              <a:gd name="connsiteY9" fmla="*/ 32539 h 3765674"/>
              <a:gd name="connsiteX10" fmla="*/ 24 w 1046492"/>
              <a:gd name="connsiteY10" fmla="*/ 26686 h 3765674"/>
              <a:gd name="connsiteX11" fmla="*/ 104958 w 1046492"/>
              <a:gd name="connsiteY11" fmla="*/ 898249 h 3765674"/>
              <a:gd name="connsiteX12" fmla="*/ 181816 w 1046492"/>
              <a:gd name="connsiteY12" fmla="*/ 1025707 h 3765674"/>
              <a:gd name="connsiteX13" fmla="*/ 256529 w 1046492"/>
              <a:gd name="connsiteY13" fmla="*/ 913651 h 3765674"/>
              <a:gd name="connsiteX14" fmla="*/ 271842 w 1046492"/>
              <a:gd name="connsiteY14" fmla="*/ 419740 h 3765674"/>
              <a:gd name="connsiteX15" fmla="*/ 906701 w 1046492"/>
              <a:gd name="connsiteY15" fmla="*/ 2406443 h 3765674"/>
              <a:gd name="connsiteX16" fmla="*/ 710651 w 1046492"/>
              <a:gd name="connsiteY16" fmla="*/ 3585163 h 3765674"/>
              <a:gd name="connsiteX17" fmla="*/ 750430 w 1046492"/>
              <a:gd name="connsiteY17" fmla="*/ 3752327 h 3765674"/>
              <a:gd name="connsiteX18" fmla="*/ 864082 w 1046492"/>
              <a:gd name="connsiteY18" fmla="*/ 3696606 h 3765674"/>
              <a:gd name="connsiteX19" fmla="*/ 1043653 w 1046492"/>
              <a:gd name="connsiteY19" fmla="*/ 2419066 h 3765674"/>
              <a:gd name="connsiteX20" fmla="*/ 352143 w 1046492"/>
              <a:gd name="connsiteY20" fmla="*/ 267626 h 3765674"/>
              <a:gd name="connsiteX0" fmla="*/ 352143 w 1046492"/>
              <a:gd name="connsiteY0" fmla="*/ 267626 h 3765674"/>
              <a:gd name="connsiteX1" fmla="*/ 767157 w 1046492"/>
              <a:gd name="connsiteY1" fmla="*/ 223446 h 3765674"/>
              <a:gd name="connsiteX2" fmla="*/ 847034 w 1046492"/>
              <a:gd name="connsiteY2" fmla="*/ 139013 h 3765674"/>
              <a:gd name="connsiteX3" fmla="*/ 733432 w 1046492"/>
              <a:gd name="connsiteY3" fmla="*/ 33530 h 3765674"/>
              <a:gd name="connsiteX4" fmla="*/ 191388 w 1046492"/>
              <a:gd name="connsiteY4" fmla="*/ 19515 h 3765674"/>
              <a:gd name="connsiteX5" fmla="*/ 20621 w 1046492"/>
              <a:gd name="connsiteY5" fmla="*/ 15817 h 3765674"/>
              <a:gd name="connsiteX6" fmla="*/ 27053 w 1046492"/>
              <a:gd name="connsiteY6" fmla="*/ 8072 h 3765674"/>
              <a:gd name="connsiteX7" fmla="*/ 3372 w 1046492"/>
              <a:gd name="connsiteY7" fmla="*/ 62309 h 3765674"/>
              <a:gd name="connsiteX8" fmla="*/ 45342 w 1046492"/>
              <a:gd name="connsiteY8" fmla="*/ 510 h 3765674"/>
              <a:gd name="connsiteX9" fmla="*/ 27563 w 1046492"/>
              <a:gd name="connsiteY9" fmla="*/ 32539 h 3765674"/>
              <a:gd name="connsiteX10" fmla="*/ 24 w 1046492"/>
              <a:gd name="connsiteY10" fmla="*/ 26686 h 3765674"/>
              <a:gd name="connsiteX11" fmla="*/ 104958 w 1046492"/>
              <a:gd name="connsiteY11" fmla="*/ 898249 h 3765674"/>
              <a:gd name="connsiteX12" fmla="*/ 181816 w 1046492"/>
              <a:gd name="connsiteY12" fmla="*/ 1025707 h 3765674"/>
              <a:gd name="connsiteX13" fmla="*/ 241912 w 1046492"/>
              <a:gd name="connsiteY13" fmla="*/ 893729 h 3765674"/>
              <a:gd name="connsiteX14" fmla="*/ 271842 w 1046492"/>
              <a:gd name="connsiteY14" fmla="*/ 419740 h 3765674"/>
              <a:gd name="connsiteX15" fmla="*/ 906701 w 1046492"/>
              <a:gd name="connsiteY15" fmla="*/ 2406443 h 3765674"/>
              <a:gd name="connsiteX16" fmla="*/ 710651 w 1046492"/>
              <a:gd name="connsiteY16" fmla="*/ 3585163 h 3765674"/>
              <a:gd name="connsiteX17" fmla="*/ 750430 w 1046492"/>
              <a:gd name="connsiteY17" fmla="*/ 3752327 h 3765674"/>
              <a:gd name="connsiteX18" fmla="*/ 864082 w 1046492"/>
              <a:gd name="connsiteY18" fmla="*/ 3696606 h 3765674"/>
              <a:gd name="connsiteX19" fmla="*/ 1043653 w 1046492"/>
              <a:gd name="connsiteY19" fmla="*/ 2419066 h 3765674"/>
              <a:gd name="connsiteX20" fmla="*/ 352143 w 1046492"/>
              <a:gd name="connsiteY20" fmla="*/ 267626 h 3765674"/>
              <a:gd name="connsiteX0" fmla="*/ 352143 w 1046492"/>
              <a:gd name="connsiteY0" fmla="*/ 267626 h 3765674"/>
              <a:gd name="connsiteX1" fmla="*/ 767157 w 1046492"/>
              <a:gd name="connsiteY1" fmla="*/ 223446 h 3765674"/>
              <a:gd name="connsiteX2" fmla="*/ 847034 w 1046492"/>
              <a:gd name="connsiteY2" fmla="*/ 139013 h 3765674"/>
              <a:gd name="connsiteX3" fmla="*/ 733432 w 1046492"/>
              <a:gd name="connsiteY3" fmla="*/ 33530 h 3765674"/>
              <a:gd name="connsiteX4" fmla="*/ 191388 w 1046492"/>
              <a:gd name="connsiteY4" fmla="*/ 19515 h 3765674"/>
              <a:gd name="connsiteX5" fmla="*/ 20621 w 1046492"/>
              <a:gd name="connsiteY5" fmla="*/ 15817 h 3765674"/>
              <a:gd name="connsiteX6" fmla="*/ 27053 w 1046492"/>
              <a:gd name="connsiteY6" fmla="*/ 8072 h 3765674"/>
              <a:gd name="connsiteX7" fmla="*/ 3372 w 1046492"/>
              <a:gd name="connsiteY7" fmla="*/ 62309 h 3765674"/>
              <a:gd name="connsiteX8" fmla="*/ 45342 w 1046492"/>
              <a:gd name="connsiteY8" fmla="*/ 510 h 3765674"/>
              <a:gd name="connsiteX9" fmla="*/ 27563 w 1046492"/>
              <a:gd name="connsiteY9" fmla="*/ 32539 h 3765674"/>
              <a:gd name="connsiteX10" fmla="*/ 24 w 1046492"/>
              <a:gd name="connsiteY10" fmla="*/ 26686 h 3765674"/>
              <a:gd name="connsiteX11" fmla="*/ 104958 w 1046492"/>
              <a:gd name="connsiteY11" fmla="*/ 898249 h 3765674"/>
              <a:gd name="connsiteX12" fmla="*/ 181816 w 1046492"/>
              <a:gd name="connsiteY12" fmla="*/ 1025707 h 3765674"/>
              <a:gd name="connsiteX13" fmla="*/ 241912 w 1046492"/>
              <a:gd name="connsiteY13" fmla="*/ 893729 h 3765674"/>
              <a:gd name="connsiteX14" fmla="*/ 229935 w 1046492"/>
              <a:gd name="connsiteY14" fmla="*/ 414088 h 3765674"/>
              <a:gd name="connsiteX15" fmla="*/ 906701 w 1046492"/>
              <a:gd name="connsiteY15" fmla="*/ 2406443 h 3765674"/>
              <a:gd name="connsiteX16" fmla="*/ 710651 w 1046492"/>
              <a:gd name="connsiteY16" fmla="*/ 3585163 h 3765674"/>
              <a:gd name="connsiteX17" fmla="*/ 750430 w 1046492"/>
              <a:gd name="connsiteY17" fmla="*/ 3752327 h 3765674"/>
              <a:gd name="connsiteX18" fmla="*/ 864082 w 1046492"/>
              <a:gd name="connsiteY18" fmla="*/ 3696606 h 3765674"/>
              <a:gd name="connsiteX19" fmla="*/ 1043653 w 1046492"/>
              <a:gd name="connsiteY19" fmla="*/ 2419066 h 3765674"/>
              <a:gd name="connsiteX20" fmla="*/ 352143 w 1046492"/>
              <a:gd name="connsiteY20" fmla="*/ 267626 h 3765674"/>
              <a:gd name="connsiteX0" fmla="*/ 352143 w 1046492"/>
              <a:gd name="connsiteY0" fmla="*/ 267626 h 3765674"/>
              <a:gd name="connsiteX1" fmla="*/ 767157 w 1046492"/>
              <a:gd name="connsiteY1" fmla="*/ 223446 h 3765674"/>
              <a:gd name="connsiteX2" fmla="*/ 847034 w 1046492"/>
              <a:gd name="connsiteY2" fmla="*/ 139013 h 3765674"/>
              <a:gd name="connsiteX3" fmla="*/ 733432 w 1046492"/>
              <a:gd name="connsiteY3" fmla="*/ 33530 h 3765674"/>
              <a:gd name="connsiteX4" fmla="*/ 191388 w 1046492"/>
              <a:gd name="connsiteY4" fmla="*/ 19515 h 3765674"/>
              <a:gd name="connsiteX5" fmla="*/ 20621 w 1046492"/>
              <a:gd name="connsiteY5" fmla="*/ 15817 h 3765674"/>
              <a:gd name="connsiteX6" fmla="*/ 27053 w 1046492"/>
              <a:gd name="connsiteY6" fmla="*/ 8072 h 3765674"/>
              <a:gd name="connsiteX7" fmla="*/ 3372 w 1046492"/>
              <a:gd name="connsiteY7" fmla="*/ 62309 h 3765674"/>
              <a:gd name="connsiteX8" fmla="*/ 45342 w 1046492"/>
              <a:gd name="connsiteY8" fmla="*/ 510 h 3765674"/>
              <a:gd name="connsiteX9" fmla="*/ 27563 w 1046492"/>
              <a:gd name="connsiteY9" fmla="*/ 32539 h 3765674"/>
              <a:gd name="connsiteX10" fmla="*/ 24 w 1046492"/>
              <a:gd name="connsiteY10" fmla="*/ 26686 h 3765674"/>
              <a:gd name="connsiteX11" fmla="*/ 104958 w 1046492"/>
              <a:gd name="connsiteY11" fmla="*/ 898249 h 3765674"/>
              <a:gd name="connsiteX12" fmla="*/ 181816 w 1046492"/>
              <a:gd name="connsiteY12" fmla="*/ 1025708 h 3765674"/>
              <a:gd name="connsiteX13" fmla="*/ 241912 w 1046492"/>
              <a:gd name="connsiteY13" fmla="*/ 893729 h 3765674"/>
              <a:gd name="connsiteX14" fmla="*/ 229935 w 1046492"/>
              <a:gd name="connsiteY14" fmla="*/ 414088 h 3765674"/>
              <a:gd name="connsiteX15" fmla="*/ 906701 w 1046492"/>
              <a:gd name="connsiteY15" fmla="*/ 2406443 h 3765674"/>
              <a:gd name="connsiteX16" fmla="*/ 710651 w 1046492"/>
              <a:gd name="connsiteY16" fmla="*/ 3585163 h 3765674"/>
              <a:gd name="connsiteX17" fmla="*/ 750430 w 1046492"/>
              <a:gd name="connsiteY17" fmla="*/ 3752327 h 3765674"/>
              <a:gd name="connsiteX18" fmla="*/ 864082 w 1046492"/>
              <a:gd name="connsiteY18" fmla="*/ 3696606 h 3765674"/>
              <a:gd name="connsiteX19" fmla="*/ 1043653 w 1046492"/>
              <a:gd name="connsiteY19" fmla="*/ 2419066 h 3765674"/>
              <a:gd name="connsiteX20" fmla="*/ 352143 w 1046492"/>
              <a:gd name="connsiteY20" fmla="*/ 267626 h 3765674"/>
              <a:gd name="connsiteX0" fmla="*/ 352143 w 1046492"/>
              <a:gd name="connsiteY0" fmla="*/ 267626 h 3765674"/>
              <a:gd name="connsiteX1" fmla="*/ 767157 w 1046492"/>
              <a:gd name="connsiteY1" fmla="*/ 223446 h 3765674"/>
              <a:gd name="connsiteX2" fmla="*/ 847034 w 1046492"/>
              <a:gd name="connsiteY2" fmla="*/ 139013 h 3765674"/>
              <a:gd name="connsiteX3" fmla="*/ 733432 w 1046492"/>
              <a:gd name="connsiteY3" fmla="*/ 33530 h 3765674"/>
              <a:gd name="connsiteX4" fmla="*/ 191388 w 1046492"/>
              <a:gd name="connsiteY4" fmla="*/ 19515 h 3765674"/>
              <a:gd name="connsiteX5" fmla="*/ 20621 w 1046492"/>
              <a:gd name="connsiteY5" fmla="*/ 15817 h 3765674"/>
              <a:gd name="connsiteX6" fmla="*/ 27053 w 1046492"/>
              <a:gd name="connsiteY6" fmla="*/ 8072 h 3765674"/>
              <a:gd name="connsiteX7" fmla="*/ 3372 w 1046492"/>
              <a:gd name="connsiteY7" fmla="*/ 62309 h 3765674"/>
              <a:gd name="connsiteX8" fmla="*/ 45342 w 1046492"/>
              <a:gd name="connsiteY8" fmla="*/ 510 h 3765674"/>
              <a:gd name="connsiteX9" fmla="*/ 27563 w 1046492"/>
              <a:gd name="connsiteY9" fmla="*/ 32539 h 3765674"/>
              <a:gd name="connsiteX10" fmla="*/ 24 w 1046492"/>
              <a:gd name="connsiteY10" fmla="*/ 26686 h 3765674"/>
              <a:gd name="connsiteX11" fmla="*/ 104958 w 1046492"/>
              <a:gd name="connsiteY11" fmla="*/ 898249 h 3765674"/>
              <a:gd name="connsiteX12" fmla="*/ 176652 w 1046492"/>
              <a:gd name="connsiteY12" fmla="*/ 998085 h 3765674"/>
              <a:gd name="connsiteX13" fmla="*/ 241912 w 1046492"/>
              <a:gd name="connsiteY13" fmla="*/ 893729 h 3765674"/>
              <a:gd name="connsiteX14" fmla="*/ 229935 w 1046492"/>
              <a:gd name="connsiteY14" fmla="*/ 414088 h 3765674"/>
              <a:gd name="connsiteX15" fmla="*/ 906701 w 1046492"/>
              <a:gd name="connsiteY15" fmla="*/ 2406443 h 3765674"/>
              <a:gd name="connsiteX16" fmla="*/ 710651 w 1046492"/>
              <a:gd name="connsiteY16" fmla="*/ 3585163 h 3765674"/>
              <a:gd name="connsiteX17" fmla="*/ 750430 w 1046492"/>
              <a:gd name="connsiteY17" fmla="*/ 3752327 h 3765674"/>
              <a:gd name="connsiteX18" fmla="*/ 864082 w 1046492"/>
              <a:gd name="connsiteY18" fmla="*/ 3696606 h 3765674"/>
              <a:gd name="connsiteX19" fmla="*/ 1043653 w 1046492"/>
              <a:gd name="connsiteY19" fmla="*/ 2419066 h 3765674"/>
              <a:gd name="connsiteX20" fmla="*/ 352143 w 1046492"/>
              <a:gd name="connsiteY20" fmla="*/ 267626 h 3765674"/>
              <a:gd name="connsiteX0" fmla="*/ 313454 w 1045913"/>
              <a:gd name="connsiteY0" fmla="*/ 235480 h 3765674"/>
              <a:gd name="connsiteX1" fmla="*/ 767157 w 1045913"/>
              <a:gd name="connsiteY1" fmla="*/ 223446 h 3765674"/>
              <a:gd name="connsiteX2" fmla="*/ 847034 w 1045913"/>
              <a:gd name="connsiteY2" fmla="*/ 139013 h 3765674"/>
              <a:gd name="connsiteX3" fmla="*/ 733432 w 1045913"/>
              <a:gd name="connsiteY3" fmla="*/ 33530 h 3765674"/>
              <a:gd name="connsiteX4" fmla="*/ 191388 w 1045913"/>
              <a:gd name="connsiteY4" fmla="*/ 19515 h 3765674"/>
              <a:gd name="connsiteX5" fmla="*/ 20621 w 1045913"/>
              <a:gd name="connsiteY5" fmla="*/ 15817 h 3765674"/>
              <a:gd name="connsiteX6" fmla="*/ 27053 w 1045913"/>
              <a:gd name="connsiteY6" fmla="*/ 8072 h 3765674"/>
              <a:gd name="connsiteX7" fmla="*/ 3372 w 1045913"/>
              <a:gd name="connsiteY7" fmla="*/ 62309 h 3765674"/>
              <a:gd name="connsiteX8" fmla="*/ 45342 w 1045913"/>
              <a:gd name="connsiteY8" fmla="*/ 510 h 3765674"/>
              <a:gd name="connsiteX9" fmla="*/ 27563 w 1045913"/>
              <a:gd name="connsiteY9" fmla="*/ 32539 h 3765674"/>
              <a:gd name="connsiteX10" fmla="*/ 24 w 1045913"/>
              <a:gd name="connsiteY10" fmla="*/ 26686 h 3765674"/>
              <a:gd name="connsiteX11" fmla="*/ 104958 w 1045913"/>
              <a:gd name="connsiteY11" fmla="*/ 898249 h 3765674"/>
              <a:gd name="connsiteX12" fmla="*/ 176652 w 1045913"/>
              <a:gd name="connsiteY12" fmla="*/ 998085 h 3765674"/>
              <a:gd name="connsiteX13" fmla="*/ 241912 w 1045913"/>
              <a:gd name="connsiteY13" fmla="*/ 893729 h 3765674"/>
              <a:gd name="connsiteX14" fmla="*/ 229935 w 1045913"/>
              <a:gd name="connsiteY14" fmla="*/ 414088 h 3765674"/>
              <a:gd name="connsiteX15" fmla="*/ 906701 w 1045913"/>
              <a:gd name="connsiteY15" fmla="*/ 2406443 h 3765674"/>
              <a:gd name="connsiteX16" fmla="*/ 710651 w 1045913"/>
              <a:gd name="connsiteY16" fmla="*/ 3585163 h 3765674"/>
              <a:gd name="connsiteX17" fmla="*/ 750430 w 1045913"/>
              <a:gd name="connsiteY17" fmla="*/ 3752327 h 3765674"/>
              <a:gd name="connsiteX18" fmla="*/ 864082 w 1045913"/>
              <a:gd name="connsiteY18" fmla="*/ 3696606 h 3765674"/>
              <a:gd name="connsiteX19" fmla="*/ 1043653 w 1045913"/>
              <a:gd name="connsiteY19" fmla="*/ 2419066 h 3765674"/>
              <a:gd name="connsiteX20" fmla="*/ 313454 w 1045913"/>
              <a:gd name="connsiteY20" fmla="*/ 235480 h 3765674"/>
              <a:gd name="connsiteX0" fmla="*/ 313454 w 1045913"/>
              <a:gd name="connsiteY0" fmla="*/ 235480 h 3765674"/>
              <a:gd name="connsiteX1" fmla="*/ 767157 w 1045913"/>
              <a:gd name="connsiteY1" fmla="*/ 223446 h 3765674"/>
              <a:gd name="connsiteX2" fmla="*/ 847034 w 1045913"/>
              <a:gd name="connsiteY2" fmla="*/ 139013 h 3765674"/>
              <a:gd name="connsiteX3" fmla="*/ 733432 w 1045913"/>
              <a:gd name="connsiteY3" fmla="*/ 33530 h 3765674"/>
              <a:gd name="connsiteX4" fmla="*/ 191388 w 1045913"/>
              <a:gd name="connsiteY4" fmla="*/ 19515 h 3765674"/>
              <a:gd name="connsiteX5" fmla="*/ 20621 w 1045913"/>
              <a:gd name="connsiteY5" fmla="*/ 15817 h 3765674"/>
              <a:gd name="connsiteX6" fmla="*/ 27053 w 1045913"/>
              <a:gd name="connsiteY6" fmla="*/ 8072 h 3765674"/>
              <a:gd name="connsiteX7" fmla="*/ 3372 w 1045913"/>
              <a:gd name="connsiteY7" fmla="*/ 62309 h 3765674"/>
              <a:gd name="connsiteX8" fmla="*/ 45342 w 1045913"/>
              <a:gd name="connsiteY8" fmla="*/ 510 h 3765674"/>
              <a:gd name="connsiteX9" fmla="*/ 27563 w 1045913"/>
              <a:gd name="connsiteY9" fmla="*/ 32539 h 3765674"/>
              <a:gd name="connsiteX10" fmla="*/ 24 w 1045913"/>
              <a:gd name="connsiteY10" fmla="*/ 26686 h 3765674"/>
              <a:gd name="connsiteX11" fmla="*/ 104958 w 1045913"/>
              <a:gd name="connsiteY11" fmla="*/ 898249 h 3765674"/>
              <a:gd name="connsiteX12" fmla="*/ 176652 w 1045913"/>
              <a:gd name="connsiteY12" fmla="*/ 998085 h 3765674"/>
              <a:gd name="connsiteX13" fmla="*/ 241912 w 1045913"/>
              <a:gd name="connsiteY13" fmla="*/ 893729 h 3765674"/>
              <a:gd name="connsiteX14" fmla="*/ 198555 w 1045913"/>
              <a:gd name="connsiteY14" fmla="*/ 391905 h 3765674"/>
              <a:gd name="connsiteX15" fmla="*/ 906701 w 1045913"/>
              <a:gd name="connsiteY15" fmla="*/ 2406443 h 3765674"/>
              <a:gd name="connsiteX16" fmla="*/ 710651 w 1045913"/>
              <a:gd name="connsiteY16" fmla="*/ 3585163 h 3765674"/>
              <a:gd name="connsiteX17" fmla="*/ 750430 w 1045913"/>
              <a:gd name="connsiteY17" fmla="*/ 3752327 h 3765674"/>
              <a:gd name="connsiteX18" fmla="*/ 864082 w 1045913"/>
              <a:gd name="connsiteY18" fmla="*/ 3696606 h 3765674"/>
              <a:gd name="connsiteX19" fmla="*/ 1043653 w 1045913"/>
              <a:gd name="connsiteY19" fmla="*/ 2419066 h 3765674"/>
              <a:gd name="connsiteX20" fmla="*/ 313454 w 1045913"/>
              <a:gd name="connsiteY20" fmla="*/ 235480 h 3765674"/>
              <a:gd name="connsiteX0" fmla="*/ 310351 w 1042810"/>
              <a:gd name="connsiteY0" fmla="*/ 235480 h 3765674"/>
              <a:gd name="connsiteX1" fmla="*/ 764054 w 1042810"/>
              <a:gd name="connsiteY1" fmla="*/ 223446 h 3765674"/>
              <a:gd name="connsiteX2" fmla="*/ 843931 w 1042810"/>
              <a:gd name="connsiteY2" fmla="*/ 139013 h 3765674"/>
              <a:gd name="connsiteX3" fmla="*/ 730329 w 1042810"/>
              <a:gd name="connsiteY3" fmla="*/ 33530 h 3765674"/>
              <a:gd name="connsiteX4" fmla="*/ 188285 w 1042810"/>
              <a:gd name="connsiteY4" fmla="*/ 19515 h 3765674"/>
              <a:gd name="connsiteX5" fmla="*/ 17518 w 1042810"/>
              <a:gd name="connsiteY5" fmla="*/ 15817 h 3765674"/>
              <a:gd name="connsiteX6" fmla="*/ 23950 w 1042810"/>
              <a:gd name="connsiteY6" fmla="*/ 8072 h 3765674"/>
              <a:gd name="connsiteX7" fmla="*/ 269 w 1042810"/>
              <a:gd name="connsiteY7" fmla="*/ 62309 h 3765674"/>
              <a:gd name="connsiteX8" fmla="*/ 42239 w 1042810"/>
              <a:gd name="connsiteY8" fmla="*/ 510 h 3765674"/>
              <a:gd name="connsiteX9" fmla="*/ 24460 w 1042810"/>
              <a:gd name="connsiteY9" fmla="*/ 32539 h 3765674"/>
              <a:gd name="connsiteX10" fmla="*/ 8412 w 1042810"/>
              <a:gd name="connsiteY10" fmla="*/ 22454 h 3765674"/>
              <a:gd name="connsiteX11" fmla="*/ 101855 w 1042810"/>
              <a:gd name="connsiteY11" fmla="*/ 898249 h 3765674"/>
              <a:gd name="connsiteX12" fmla="*/ 173549 w 1042810"/>
              <a:gd name="connsiteY12" fmla="*/ 998085 h 3765674"/>
              <a:gd name="connsiteX13" fmla="*/ 238809 w 1042810"/>
              <a:gd name="connsiteY13" fmla="*/ 893729 h 3765674"/>
              <a:gd name="connsiteX14" fmla="*/ 195452 w 1042810"/>
              <a:gd name="connsiteY14" fmla="*/ 391905 h 3765674"/>
              <a:gd name="connsiteX15" fmla="*/ 903598 w 1042810"/>
              <a:gd name="connsiteY15" fmla="*/ 2406443 h 3765674"/>
              <a:gd name="connsiteX16" fmla="*/ 707548 w 1042810"/>
              <a:gd name="connsiteY16" fmla="*/ 3585163 h 3765674"/>
              <a:gd name="connsiteX17" fmla="*/ 747327 w 1042810"/>
              <a:gd name="connsiteY17" fmla="*/ 3752327 h 3765674"/>
              <a:gd name="connsiteX18" fmla="*/ 860979 w 1042810"/>
              <a:gd name="connsiteY18" fmla="*/ 3696606 h 3765674"/>
              <a:gd name="connsiteX19" fmla="*/ 1040550 w 1042810"/>
              <a:gd name="connsiteY19" fmla="*/ 2419066 h 3765674"/>
              <a:gd name="connsiteX20" fmla="*/ 310351 w 1042810"/>
              <a:gd name="connsiteY20" fmla="*/ 235480 h 3765674"/>
              <a:gd name="connsiteX0" fmla="*/ 310351 w 1042810"/>
              <a:gd name="connsiteY0" fmla="*/ 235177 h 3765371"/>
              <a:gd name="connsiteX1" fmla="*/ 764054 w 1042810"/>
              <a:gd name="connsiteY1" fmla="*/ 223143 h 3765371"/>
              <a:gd name="connsiteX2" fmla="*/ 843931 w 1042810"/>
              <a:gd name="connsiteY2" fmla="*/ 138710 h 3765371"/>
              <a:gd name="connsiteX3" fmla="*/ 730329 w 1042810"/>
              <a:gd name="connsiteY3" fmla="*/ 33227 h 3765371"/>
              <a:gd name="connsiteX4" fmla="*/ 188285 w 1042810"/>
              <a:gd name="connsiteY4" fmla="*/ 19212 h 3765371"/>
              <a:gd name="connsiteX5" fmla="*/ 17518 w 1042810"/>
              <a:gd name="connsiteY5" fmla="*/ 15514 h 3765371"/>
              <a:gd name="connsiteX6" fmla="*/ 23950 w 1042810"/>
              <a:gd name="connsiteY6" fmla="*/ 7769 h 3765371"/>
              <a:gd name="connsiteX7" fmla="*/ 269 w 1042810"/>
              <a:gd name="connsiteY7" fmla="*/ 62006 h 3765371"/>
              <a:gd name="connsiteX8" fmla="*/ 42239 w 1042810"/>
              <a:gd name="connsiteY8" fmla="*/ 207 h 3765371"/>
              <a:gd name="connsiteX9" fmla="*/ 6881 w 1042810"/>
              <a:gd name="connsiteY9" fmla="*/ 41430 h 3765371"/>
              <a:gd name="connsiteX10" fmla="*/ 8412 w 1042810"/>
              <a:gd name="connsiteY10" fmla="*/ 22151 h 3765371"/>
              <a:gd name="connsiteX11" fmla="*/ 101855 w 1042810"/>
              <a:gd name="connsiteY11" fmla="*/ 897946 h 3765371"/>
              <a:gd name="connsiteX12" fmla="*/ 173549 w 1042810"/>
              <a:gd name="connsiteY12" fmla="*/ 997782 h 3765371"/>
              <a:gd name="connsiteX13" fmla="*/ 238809 w 1042810"/>
              <a:gd name="connsiteY13" fmla="*/ 893426 h 3765371"/>
              <a:gd name="connsiteX14" fmla="*/ 195452 w 1042810"/>
              <a:gd name="connsiteY14" fmla="*/ 391602 h 3765371"/>
              <a:gd name="connsiteX15" fmla="*/ 903598 w 1042810"/>
              <a:gd name="connsiteY15" fmla="*/ 2406140 h 3765371"/>
              <a:gd name="connsiteX16" fmla="*/ 707548 w 1042810"/>
              <a:gd name="connsiteY16" fmla="*/ 3584860 h 3765371"/>
              <a:gd name="connsiteX17" fmla="*/ 747327 w 1042810"/>
              <a:gd name="connsiteY17" fmla="*/ 3752024 h 3765371"/>
              <a:gd name="connsiteX18" fmla="*/ 860979 w 1042810"/>
              <a:gd name="connsiteY18" fmla="*/ 3696303 h 3765371"/>
              <a:gd name="connsiteX19" fmla="*/ 1040550 w 1042810"/>
              <a:gd name="connsiteY19" fmla="*/ 2418763 h 3765371"/>
              <a:gd name="connsiteX20" fmla="*/ 310351 w 1042810"/>
              <a:gd name="connsiteY20" fmla="*/ 235177 h 3765371"/>
              <a:gd name="connsiteX0" fmla="*/ 310351 w 1042810"/>
              <a:gd name="connsiteY0" fmla="*/ 238147 h 3768341"/>
              <a:gd name="connsiteX1" fmla="*/ 764054 w 1042810"/>
              <a:gd name="connsiteY1" fmla="*/ 226113 h 3768341"/>
              <a:gd name="connsiteX2" fmla="*/ 843931 w 1042810"/>
              <a:gd name="connsiteY2" fmla="*/ 141680 h 3768341"/>
              <a:gd name="connsiteX3" fmla="*/ 730329 w 1042810"/>
              <a:gd name="connsiteY3" fmla="*/ 36197 h 3768341"/>
              <a:gd name="connsiteX4" fmla="*/ 188285 w 1042810"/>
              <a:gd name="connsiteY4" fmla="*/ 22182 h 3768341"/>
              <a:gd name="connsiteX5" fmla="*/ 17518 w 1042810"/>
              <a:gd name="connsiteY5" fmla="*/ 18484 h 3768341"/>
              <a:gd name="connsiteX6" fmla="*/ 23950 w 1042810"/>
              <a:gd name="connsiteY6" fmla="*/ 10739 h 3768341"/>
              <a:gd name="connsiteX7" fmla="*/ 269 w 1042810"/>
              <a:gd name="connsiteY7" fmla="*/ 64976 h 3768341"/>
              <a:gd name="connsiteX8" fmla="*/ 42239 w 1042810"/>
              <a:gd name="connsiteY8" fmla="*/ 3177 h 3768341"/>
              <a:gd name="connsiteX9" fmla="*/ 16427 w 1042810"/>
              <a:gd name="connsiteY9" fmla="*/ 10996 h 3768341"/>
              <a:gd name="connsiteX10" fmla="*/ 8412 w 1042810"/>
              <a:gd name="connsiteY10" fmla="*/ 25121 h 3768341"/>
              <a:gd name="connsiteX11" fmla="*/ 101855 w 1042810"/>
              <a:gd name="connsiteY11" fmla="*/ 900916 h 3768341"/>
              <a:gd name="connsiteX12" fmla="*/ 173549 w 1042810"/>
              <a:gd name="connsiteY12" fmla="*/ 1000752 h 3768341"/>
              <a:gd name="connsiteX13" fmla="*/ 238809 w 1042810"/>
              <a:gd name="connsiteY13" fmla="*/ 896396 h 3768341"/>
              <a:gd name="connsiteX14" fmla="*/ 195452 w 1042810"/>
              <a:gd name="connsiteY14" fmla="*/ 394572 h 3768341"/>
              <a:gd name="connsiteX15" fmla="*/ 903598 w 1042810"/>
              <a:gd name="connsiteY15" fmla="*/ 2409110 h 3768341"/>
              <a:gd name="connsiteX16" fmla="*/ 707548 w 1042810"/>
              <a:gd name="connsiteY16" fmla="*/ 3587830 h 3768341"/>
              <a:gd name="connsiteX17" fmla="*/ 747327 w 1042810"/>
              <a:gd name="connsiteY17" fmla="*/ 3754994 h 3768341"/>
              <a:gd name="connsiteX18" fmla="*/ 860979 w 1042810"/>
              <a:gd name="connsiteY18" fmla="*/ 3699273 h 3768341"/>
              <a:gd name="connsiteX19" fmla="*/ 1040550 w 1042810"/>
              <a:gd name="connsiteY19" fmla="*/ 2421733 h 3768341"/>
              <a:gd name="connsiteX20" fmla="*/ 310351 w 1042810"/>
              <a:gd name="connsiteY20" fmla="*/ 238147 h 3768341"/>
              <a:gd name="connsiteX0" fmla="*/ 310351 w 1042810"/>
              <a:gd name="connsiteY0" fmla="*/ 238147 h 3768341"/>
              <a:gd name="connsiteX1" fmla="*/ 764054 w 1042810"/>
              <a:gd name="connsiteY1" fmla="*/ 226113 h 3768341"/>
              <a:gd name="connsiteX2" fmla="*/ 843931 w 1042810"/>
              <a:gd name="connsiteY2" fmla="*/ 141680 h 3768341"/>
              <a:gd name="connsiteX3" fmla="*/ 730329 w 1042810"/>
              <a:gd name="connsiteY3" fmla="*/ 36197 h 3768341"/>
              <a:gd name="connsiteX4" fmla="*/ 183165 w 1042810"/>
              <a:gd name="connsiteY4" fmla="*/ 21458 h 3768341"/>
              <a:gd name="connsiteX5" fmla="*/ 17518 w 1042810"/>
              <a:gd name="connsiteY5" fmla="*/ 18484 h 3768341"/>
              <a:gd name="connsiteX6" fmla="*/ 23950 w 1042810"/>
              <a:gd name="connsiteY6" fmla="*/ 10739 h 3768341"/>
              <a:gd name="connsiteX7" fmla="*/ 269 w 1042810"/>
              <a:gd name="connsiteY7" fmla="*/ 64976 h 3768341"/>
              <a:gd name="connsiteX8" fmla="*/ 42239 w 1042810"/>
              <a:gd name="connsiteY8" fmla="*/ 3177 h 3768341"/>
              <a:gd name="connsiteX9" fmla="*/ 16427 w 1042810"/>
              <a:gd name="connsiteY9" fmla="*/ 10996 h 3768341"/>
              <a:gd name="connsiteX10" fmla="*/ 8412 w 1042810"/>
              <a:gd name="connsiteY10" fmla="*/ 25121 h 3768341"/>
              <a:gd name="connsiteX11" fmla="*/ 101855 w 1042810"/>
              <a:gd name="connsiteY11" fmla="*/ 900916 h 3768341"/>
              <a:gd name="connsiteX12" fmla="*/ 173549 w 1042810"/>
              <a:gd name="connsiteY12" fmla="*/ 1000752 h 3768341"/>
              <a:gd name="connsiteX13" fmla="*/ 238809 w 1042810"/>
              <a:gd name="connsiteY13" fmla="*/ 896396 h 3768341"/>
              <a:gd name="connsiteX14" fmla="*/ 195452 w 1042810"/>
              <a:gd name="connsiteY14" fmla="*/ 394572 h 3768341"/>
              <a:gd name="connsiteX15" fmla="*/ 903598 w 1042810"/>
              <a:gd name="connsiteY15" fmla="*/ 2409110 h 3768341"/>
              <a:gd name="connsiteX16" fmla="*/ 707548 w 1042810"/>
              <a:gd name="connsiteY16" fmla="*/ 3587830 h 3768341"/>
              <a:gd name="connsiteX17" fmla="*/ 747327 w 1042810"/>
              <a:gd name="connsiteY17" fmla="*/ 3754994 h 3768341"/>
              <a:gd name="connsiteX18" fmla="*/ 860979 w 1042810"/>
              <a:gd name="connsiteY18" fmla="*/ 3699273 h 3768341"/>
              <a:gd name="connsiteX19" fmla="*/ 1040550 w 1042810"/>
              <a:gd name="connsiteY19" fmla="*/ 2421733 h 3768341"/>
              <a:gd name="connsiteX20" fmla="*/ 310351 w 1042810"/>
              <a:gd name="connsiteY20" fmla="*/ 238147 h 3768341"/>
              <a:gd name="connsiteX0" fmla="*/ 310351 w 1042810"/>
              <a:gd name="connsiteY0" fmla="*/ 238147 h 3768341"/>
              <a:gd name="connsiteX1" fmla="*/ 764054 w 1042810"/>
              <a:gd name="connsiteY1" fmla="*/ 226113 h 3768341"/>
              <a:gd name="connsiteX2" fmla="*/ 843931 w 1042810"/>
              <a:gd name="connsiteY2" fmla="*/ 141680 h 3768341"/>
              <a:gd name="connsiteX3" fmla="*/ 705910 w 1042810"/>
              <a:gd name="connsiteY3" fmla="*/ 67231 h 3768341"/>
              <a:gd name="connsiteX4" fmla="*/ 183165 w 1042810"/>
              <a:gd name="connsiteY4" fmla="*/ 21458 h 3768341"/>
              <a:gd name="connsiteX5" fmla="*/ 17518 w 1042810"/>
              <a:gd name="connsiteY5" fmla="*/ 18484 h 3768341"/>
              <a:gd name="connsiteX6" fmla="*/ 23950 w 1042810"/>
              <a:gd name="connsiteY6" fmla="*/ 10739 h 3768341"/>
              <a:gd name="connsiteX7" fmla="*/ 269 w 1042810"/>
              <a:gd name="connsiteY7" fmla="*/ 64976 h 3768341"/>
              <a:gd name="connsiteX8" fmla="*/ 42239 w 1042810"/>
              <a:gd name="connsiteY8" fmla="*/ 3177 h 3768341"/>
              <a:gd name="connsiteX9" fmla="*/ 16427 w 1042810"/>
              <a:gd name="connsiteY9" fmla="*/ 10996 h 3768341"/>
              <a:gd name="connsiteX10" fmla="*/ 8412 w 1042810"/>
              <a:gd name="connsiteY10" fmla="*/ 25121 h 3768341"/>
              <a:gd name="connsiteX11" fmla="*/ 101855 w 1042810"/>
              <a:gd name="connsiteY11" fmla="*/ 900916 h 3768341"/>
              <a:gd name="connsiteX12" fmla="*/ 173549 w 1042810"/>
              <a:gd name="connsiteY12" fmla="*/ 1000752 h 3768341"/>
              <a:gd name="connsiteX13" fmla="*/ 238809 w 1042810"/>
              <a:gd name="connsiteY13" fmla="*/ 896396 h 3768341"/>
              <a:gd name="connsiteX14" fmla="*/ 195452 w 1042810"/>
              <a:gd name="connsiteY14" fmla="*/ 394572 h 3768341"/>
              <a:gd name="connsiteX15" fmla="*/ 903598 w 1042810"/>
              <a:gd name="connsiteY15" fmla="*/ 2409110 h 3768341"/>
              <a:gd name="connsiteX16" fmla="*/ 707548 w 1042810"/>
              <a:gd name="connsiteY16" fmla="*/ 3587830 h 3768341"/>
              <a:gd name="connsiteX17" fmla="*/ 747327 w 1042810"/>
              <a:gd name="connsiteY17" fmla="*/ 3754994 h 3768341"/>
              <a:gd name="connsiteX18" fmla="*/ 860979 w 1042810"/>
              <a:gd name="connsiteY18" fmla="*/ 3699273 h 3768341"/>
              <a:gd name="connsiteX19" fmla="*/ 1040550 w 1042810"/>
              <a:gd name="connsiteY19" fmla="*/ 2421733 h 3768341"/>
              <a:gd name="connsiteX20" fmla="*/ 310351 w 1042810"/>
              <a:gd name="connsiteY20" fmla="*/ 238147 h 3768341"/>
              <a:gd name="connsiteX0" fmla="*/ 310351 w 1042810"/>
              <a:gd name="connsiteY0" fmla="*/ 238147 h 3768341"/>
              <a:gd name="connsiteX1" fmla="*/ 764054 w 1042810"/>
              <a:gd name="connsiteY1" fmla="*/ 226113 h 3768341"/>
              <a:gd name="connsiteX2" fmla="*/ 804269 w 1042810"/>
              <a:gd name="connsiteY2" fmla="*/ 124580 h 3768341"/>
              <a:gd name="connsiteX3" fmla="*/ 705910 w 1042810"/>
              <a:gd name="connsiteY3" fmla="*/ 67231 h 3768341"/>
              <a:gd name="connsiteX4" fmla="*/ 183165 w 1042810"/>
              <a:gd name="connsiteY4" fmla="*/ 21458 h 3768341"/>
              <a:gd name="connsiteX5" fmla="*/ 17518 w 1042810"/>
              <a:gd name="connsiteY5" fmla="*/ 18484 h 3768341"/>
              <a:gd name="connsiteX6" fmla="*/ 23950 w 1042810"/>
              <a:gd name="connsiteY6" fmla="*/ 10739 h 3768341"/>
              <a:gd name="connsiteX7" fmla="*/ 269 w 1042810"/>
              <a:gd name="connsiteY7" fmla="*/ 64976 h 3768341"/>
              <a:gd name="connsiteX8" fmla="*/ 42239 w 1042810"/>
              <a:gd name="connsiteY8" fmla="*/ 3177 h 3768341"/>
              <a:gd name="connsiteX9" fmla="*/ 16427 w 1042810"/>
              <a:gd name="connsiteY9" fmla="*/ 10996 h 3768341"/>
              <a:gd name="connsiteX10" fmla="*/ 8412 w 1042810"/>
              <a:gd name="connsiteY10" fmla="*/ 25121 h 3768341"/>
              <a:gd name="connsiteX11" fmla="*/ 101855 w 1042810"/>
              <a:gd name="connsiteY11" fmla="*/ 900916 h 3768341"/>
              <a:gd name="connsiteX12" fmla="*/ 173549 w 1042810"/>
              <a:gd name="connsiteY12" fmla="*/ 1000752 h 3768341"/>
              <a:gd name="connsiteX13" fmla="*/ 238809 w 1042810"/>
              <a:gd name="connsiteY13" fmla="*/ 896396 h 3768341"/>
              <a:gd name="connsiteX14" fmla="*/ 195452 w 1042810"/>
              <a:gd name="connsiteY14" fmla="*/ 394572 h 3768341"/>
              <a:gd name="connsiteX15" fmla="*/ 903598 w 1042810"/>
              <a:gd name="connsiteY15" fmla="*/ 2409110 h 3768341"/>
              <a:gd name="connsiteX16" fmla="*/ 707548 w 1042810"/>
              <a:gd name="connsiteY16" fmla="*/ 3587830 h 3768341"/>
              <a:gd name="connsiteX17" fmla="*/ 747327 w 1042810"/>
              <a:gd name="connsiteY17" fmla="*/ 3754994 h 3768341"/>
              <a:gd name="connsiteX18" fmla="*/ 860979 w 1042810"/>
              <a:gd name="connsiteY18" fmla="*/ 3699273 h 3768341"/>
              <a:gd name="connsiteX19" fmla="*/ 1040550 w 1042810"/>
              <a:gd name="connsiteY19" fmla="*/ 2421733 h 3768341"/>
              <a:gd name="connsiteX20" fmla="*/ 310351 w 1042810"/>
              <a:gd name="connsiteY20" fmla="*/ 238147 h 3768341"/>
              <a:gd name="connsiteX0" fmla="*/ 318274 w 1050733"/>
              <a:gd name="connsiteY0" fmla="*/ 236118 h 3766312"/>
              <a:gd name="connsiteX1" fmla="*/ 771977 w 1050733"/>
              <a:gd name="connsiteY1" fmla="*/ 224084 h 3766312"/>
              <a:gd name="connsiteX2" fmla="*/ 812192 w 1050733"/>
              <a:gd name="connsiteY2" fmla="*/ 122551 h 3766312"/>
              <a:gd name="connsiteX3" fmla="*/ 713833 w 1050733"/>
              <a:gd name="connsiteY3" fmla="*/ 65202 h 3766312"/>
              <a:gd name="connsiteX4" fmla="*/ 191088 w 1050733"/>
              <a:gd name="connsiteY4" fmla="*/ 19429 h 3766312"/>
              <a:gd name="connsiteX5" fmla="*/ 25441 w 1050733"/>
              <a:gd name="connsiteY5" fmla="*/ 16455 h 3766312"/>
              <a:gd name="connsiteX6" fmla="*/ 31873 w 1050733"/>
              <a:gd name="connsiteY6" fmla="*/ 8710 h 3766312"/>
              <a:gd name="connsiteX7" fmla="*/ 8192 w 1050733"/>
              <a:gd name="connsiteY7" fmla="*/ 62947 h 3766312"/>
              <a:gd name="connsiteX8" fmla="*/ 50162 w 1050733"/>
              <a:gd name="connsiteY8" fmla="*/ 1148 h 3766312"/>
              <a:gd name="connsiteX9" fmla="*/ 1897 w 1050733"/>
              <a:gd name="connsiteY9" fmla="*/ 23038 h 3766312"/>
              <a:gd name="connsiteX10" fmla="*/ 16335 w 1050733"/>
              <a:gd name="connsiteY10" fmla="*/ 23092 h 3766312"/>
              <a:gd name="connsiteX11" fmla="*/ 109778 w 1050733"/>
              <a:gd name="connsiteY11" fmla="*/ 898887 h 3766312"/>
              <a:gd name="connsiteX12" fmla="*/ 181472 w 1050733"/>
              <a:gd name="connsiteY12" fmla="*/ 998723 h 3766312"/>
              <a:gd name="connsiteX13" fmla="*/ 246732 w 1050733"/>
              <a:gd name="connsiteY13" fmla="*/ 894367 h 3766312"/>
              <a:gd name="connsiteX14" fmla="*/ 203375 w 1050733"/>
              <a:gd name="connsiteY14" fmla="*/ 392543 h 3766312"/>
              <a:gd name="connsiteX15" fmla="*/ 911521 w 1050733"/>
              <a:gd name="connsiteY15" fmla="*/ 2407081 h 3766312"/>
              <a:gd name="connsiteX16" fmla="*/ 715471 w 1050733"/>
              <a:gd name="connsiteY16" fmla="*/ 3585801 h 3766312"/>
              <a:gd name="connsiteX17" fmla="*/ 755250 w 1050733"/>
              <a:gd name="connsiteY17" fmla="*/ 3752965 h 3766312"/>
              <a:gd name="connsiteX18" fmla="*/ 868902 w 1050733"/>
              <a:gd name="connsiteY18" fmla="*/ 3697244 h 3766312"/>
              <a:gd name="connsiteX19" fmla="*/ 1048473 w 1050733"/>
              <a:gd name="connsiteY19" fmla="*/ 2419704 h 3766312"/>
              <a:gd name="connsiteX20" fmla="*/ 318274 w 1050733"/>
              <a:gd name="connsiteY20" fmla="*/ 236118 h 3766312"/>
              <a:gd name="connsiteX0" fmla="*/ 318274 w 1050733"/>
              <a:gd name="connsiteY0" fmla="*/ 229579 h 3759773"/>
              <a:gd name="connsiteX1" fmla="*/ 771977 w 1050733"/>
              <a:gd name="connsiteY1" fmla="*/ 217545 h 3759773"/>
              <a:gd name="connsiteX2" fmla="*/ 812192 w 1050733"/>
              <a:gd name="connsiteY2" fmla="*/ 116012 h 3759773"/>
              <a:gd name="connsiteX3" fmla="*/ 713833 w 1050733"/>
              <a:gd name="connsiteY3" fmla="*/ 58663 h 3759773"/>
              <a:gd name="connsiteX4" fmla="*/ 191088 w 1050733"/>
              <a:gd name="connsiteY4" fmla="*/ 12890 h 3759773"/>
              <a:gd name="connsiteX5" fmla="*/ 25441 w 1050733"/>
              <a:gd name="connsiteY5" fmla="*/ 9916 h 3759773"/>
              <a:gd name="connsiteX6" fmla="*/ 31873 w 1050733"/>
              <a:gd name="connsiteY6" fmla="*/ 2171 h 3759773"/>
              <a:gd name="connsiteX7" fmla="*/ 8192 w 1050733"/>
              <a:gd name="connsiteY7" fmla="*/ 56408 h 3759773"/>
              <a:gd name="connsiteX8" fmla="*/ 16155 w 1050733"/>
              <a:gd name="connsiteY8" fmla="*/ 18541 h 3759773"/>
              <a:gd name="connsiteX9" fmla="*/ 1897 w 1050733"/>
              <a:gd name="connsiteY9" fmla="*/ 16499 h 3759773"/>
              <a:gd name="connsiteX10" fmla="*/ 16335 w 1050733"/>
              <a:gd name="connsiteY10" fmla="*/ 16553 h 3759773"/>
              <a:gd name="connsiteX11" fmla="*/ 109778 w 1050733"/>
              <a:gd name="connsiteY11" fmla="*/ 892348 h 3759773"/>
              <a:gd name="connsiteX12" fmla="*/ 181472 w 1050733"/>
              <a:gd name="connsiteY12" fmla="*/ 992184 h 3759773"/>
              <a:gd name="connsiteX13" fmla="*/ 246732 w 1050733"/>
              <a:gd name="connsiteY13" fmla="*/ 887828 h 3759773"/>
              <a:gd name="connsiteX14" fmla="*/ 203375 w 1050733"/>
              <a:gd name="connsiteY14" fmla="*/ 386004 h 3759773"/>
              <a:gd name="connsiteX15" fmla="*/ 911521 w 1050733"/>
              <a:gd name="connsiteY15" fmla="*/ 2400542 h 3759773"/>
              <a:gd name="connsiteX16" fmla="*/ 715471 w 1050733"/>
              <a:gd name="connsiteY16" fmla="*/ 3579262 h 3759773"/>
              <a:gd name="connsiteX17" fmla="*/ 755250 w 1050733"/>
              <a:gd name="connsiteY17" fmla="*/ 3746426 h 3759773"/>
              <a:gd name="connsiteX18" fmla="*/ 868902 w 1050733"/>
              <a:gd name="connsiteY18" fmla="*/ 3690705 h 3759773"/>
              <a:gd name="connsiteX19" fmla="*/ 1048473 w 1050733"/>
              <a:gd name="connsiteY19" fmla="*/ 2413165 h 3759773"/>
              <a:gd name="connsiteX20" fmla="*/ 318274 w 1050733"/>
              <a:gd name="connsiteY20" fmla="*/ 229579 h 37597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050733" h="3759773">
                <a:moveTo>
                  <a:pt x="318274" y="229579"/>
                </a:moveTo>
                <a:lnTo>
                  <a:pt x="771977" y="217545"/>
                </a:lnTo>
                <a:cubicBezTo>
                  <a:pt x="820279" y="217545"/>
                  <a:pt x="821883" y="142492"/>
                  <a:pt x="812192" y="116012"/>
                </a:cubicBezTo>
                <a:cubicBezTo>
                  <a:pt x="802501" y="89532"/>
                  <a:pt x="762135" y="58663"/>
                  <a:pt x="713833" y="58663"/>
                </a:cubicBezTo>
                <a:lnTo>
                  <a:pt x="191088" y="12890"/>
                </a:lnTo>
                <a:cubicBezTo>
                  <a:pt x="171199" y="12890"/>
                  <a:pt x="42489" y="-11515"/>
                  <a:pt x="25441" y="9916"/>
                </a:cubicBezTo>
                <a:cubicBezTo>
                  <a:pt x="22600" y="9916"/>
                  <a:pt x="34748" y="-5578"/>
                  <a:pt x="31873" y="2171"/>
                </a:cubicBezTo>
                <a:cubicBezTo>
                  <a:pt x="28998" y="9920"/>
                  <a:pt x="10812" y="53680"/>
                  <a:pt x="8192" y="56408"/>
                </a:cubicBezTo>
                <a:cubicBezTo>
                  <a:pt x="5572" y="59136"/>
                  <a:pt x="17204" y="25193"/>
                  <a:pt x="16155" y="18541"/>
                </a:cubicBezTo>
                <a:cubicBezTo>
                  <a:pt x="15106" y="11889"/>
                  <a:pt x="1897" y="12213"/>
                  <a:pt x="1897" y="16499"/>
                </a:cubicBezTo>
                <a:cubicBezTo>
                  <a:pt x="-6627" y="33644"/>
                  <a:pt x="16335" y="-4879"/>
                  <a:pt x="16335" y="16553"/>
                </a:cubicBezTo>
                <a:cubicBezTo>
                  <a:pt x="14441" y="302303"/>
                  <a:pt x="111672" y="606598"/>
                  <a:pt x="109778" y="892348"/>
                </a:cubicBezTo>
                <a:cubicBezTo>
                  <a:pt x="109778" y="965214"/>
                  <a:pt x="158646" y="992937"/>
                  <a:pt x="181472" y="992184"/>
                </a:cubicBezTo>
                <a:cubicBezTo>
                  <a:pt x="204298" y="991431"/>
                  <a:pt x="246732" y="960694"/>
                  <a:pt x="246732" y="887828"/>
                </a:cubicBezTo>
                <a:lnTo>
                  <a:pt x="203375" y="386004"/>
                </a:lnTo>
                <a:cubicBezTo>
                  <a:pt x="649460" y="853206"/>
                  <a:pt x="939935" y="1573294"/>
                  <a:pt x="911521" y="2400542"/>
                </a:cubicBezTo>
                <a:cubicBezTo>
                  <a:pt x="894474" y="2807736"/>
                  <a:pt x="829124" y="3206358"/>
                  <a:pt x="715471" y="3579262"/>
                </a:cubicBezTo>
                <a:cubicBezTo>
                  <a:pt x="695582" y="3643556"/>
                  <a:pt x="712630" y="3716423"/>
                  <a:pt x="755250" y="3746426"/>
                </a:cubicBezTo>
                <a:cubicBezTo>
                  <a:pt x="795028" y="3776430"/>
                  <a:pt x="846171" y="3754999"/>
                  <a:pt x="868902" y="3690705"/>
                </a:cubicBezTo>
                <a:cubicBezTo>
                  <a:pt x="991078" y="3292083"/>
                  <a:pt x="1031425" y="2854649"/>
                  <a:pt x="1048473" y="2413165"/>
                </a:cubicBezTo>
                <a:cubicBezTo>
                  <a:pt x="1071203" y="1783085"/>
                  <a:pt x="929155" y="876803"/>
                  <a:pt x="318274" y="229579"/>
                </a:cubicBezTo>
                <a:close/>
              </a:path>
            </a:pathLst>
          </a:custGeom>
          <a:solidFill>
            <a:srgbClr val="C00000"/>
          </a:solidFill>
          <a:ln w="28377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US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phic 2" descr="Gauge">
            <a:extLst>
              <a:ext uri="{FF2B5EF4-FFF2-40B4-BE49-F238E27FC236}">
                <a16:creationId xmlns:a16="http://schemas.microsoft.com/office/drawing/2014/main" id="{9743B132-BBE1-4D86-B56E-A1B06E976BC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494609" y="1786359"/>
            <a:ext cx="1799968" cy="1799968"/>
          </a:xfrm>
          <a:prstGeom prst="rect">
            <a:avLst/>
          </a:prstGeom>
        </p:spPr>
      </p:pic>
      <p:sp>
        <p:nvSpPr>
          <p:cNvPr id="5" name="Google Shape;31;p3">
            <a:extLst>
              <a:ext uri="{FF2B5EF4-FFF2-40B4-BE49-F238E27FC236}">
                <a16:creationId xmlns:a16="http://schemas.microsoft.com/office/drawing/2014/main" id="{485901AA-0DBE-4A76-B628-7D2207DECC5A}"/>
              </a:ext>
            </a:extLst>
          </p:cNvPr>
          <p:cNvSpPr/>
          <p:nvPr/>
        </p:nvSpPr>
        <p:spPr>
          <a:xfrm>
            <a:off x="2156468" y="266628"/>
            <a:ext cx="6082657" cy="1057311"/>
          </a:xfrm>
          <a:prstGeom prst="chevron">
            <a:avLst>
              <a:gd name="adj" fmla="val 40000"/>
            </a:avLst>
          </a:prstGeom>
          <a:solidFill>
            <a:srgbClr val="C00000"/>
          </a:solidFill>
          <a:ln w="1270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1" dirty="0">
                <a:solidFill>
                  <a:schemeClr val="bg1"/>
                </a:solidFill>
              </a:rPr>
              <a:t>    </a:t>
            </a:r>
            <a:r>
              <a:rPr lang="en-US" sz="3200" b="1" dirty="0">
                <a:solidFill>
                  <a:schemeClr val="bg1"/>
                </a:solidFill>
              </a:rPr>
              <a:t>Engagement</a:t>
            </a:r>
            <a:r>
              <a:rPr lang="en-US" sz="3200" dirty="0">
                <a:solidFill>
                  <a:schemeClr val="bg1"/>
                </a:solidFill>
              </a:rPr>
              <a:t> Indicators</a:t>
            </a:r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B59E459-FE35-4BD3-B890-256224FF00B1}"/>
              </a:ext>
            </a:extLst>
          </p:cNvPr>
          <p:cNvSpPr txBox="1"/>
          <p:nvPr/>
        </p:nvSpPr>
        <p:spPr>
          <a:xfrm>
            <a:off x="8382000" y="199953"/>
            <a:ext cx="351472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Focus on extra-curricular learning activities, student and public awareness</a:t>
            </a:r>
          </a:p>
          <a:p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981CCD2-F143-4B19-B6E4-3B96E548E38D}"/>
              </a:ext>
            </a:extLst>
          </p:cNvPr>
          <p:cNvSpPr txBox="1"/>
          <p:nvPr/>
        </p:nvSpPr>
        <p:spPr>
          <a:xfrm>
            <a:off x="1304925" y="4933054"/>
            <a:ext cx="235267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/>
              <a:t>Data Sources: EXIST </a:t>
            </a:r>
          </a:p>
          <a:p>
            <a:r>
              <a:rPr lang="en-US" sz="1600" i="1" dirty="0"/>
              <a:t>K-12 career exploration tool usage data from </a:t>
            </a:r>
          </a:p>
          <a:p>
            <a:pPr marL="137160" indent="-137160">
              <a:buFont typeface="Arial" panose="020B0604020202020204" pitchFamily="34" charset="0"/>
              <a:buChar char="•"/>
            </a:pPr>
            <a:r>
              <a:rPr lang="en-US" sz="1600" i="1" dirty="0"/>
              <a:t>Learning Blade</a:t>
            </a:r>
          </a:p>
          <a:p>
            <a:pPr marL="137160" indent="-137160">
              <a:buFont typeface="Arial" panose="020B0604020202020204" pitchFamily="34" charset="0"/>
              <a:buChar char="•"/>
            </a:pPr>
            <a:r>
              <a:rPr lang="en-US" sz="1600" i="1" dirty="0"/>
              <a:t>Kuder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2805028-1D64-4415-A3A4-403BF4B5612F}"/>
              </a:ext>
            </a:extLst>
          </p:cNvPr>
          <p:cNvSpPr txBox="1"/>
          <p:nvPr/>
        </p:nvSpPr>
        <p:spPr>
          <a:xfrm>
            <a:off x="1233080" y="3424402"/>
            <a:ext cx="242452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/>
              <a:t>Student exposure to and aptitude for STEM careers</a:t>
            </a:r>
          </a:p>
        </p:txBody>
      </p:sp>
      <p:pic>
        <p:nvPicPr>
          <p:cNvPr id="9" name="Graphic 8" descr="Gauge">
            <a:extLst>
              <a:ext uri="{FF2B5EF4-FFF2-40B4-BE49-F238E27FC236}">
                <a16:creationId xmlns:a16="http://schemas.microsoft.com/office/drawing/2014/main" id="{207DEA93-0C3B-48DE-AA43-5FBB2FC0E71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395369" y="1786359"/>
            <a:ext cx="1799968" cy="1799968"/>
          </a:xfrm>
          <a:prstGeom prst="rect">
            <a:avLst/>
          </a:prstGeom>
        </p:spPr>
      </p:pic>
      <p:pic>
        <p:nvPicPr>
          <p:cNvPr id="10" name="Graphic 9" descr="Gauge">
            <a:extLst>
              <a:ext uri="{FF2B5EF4-FFF2-40B4-BE49-F238E27FC236}">
                <a16:creationId xmlns:a16="http://schemas.microsoft.com/office/drawing/2014/main" id="{2CB81A43-8700-4606-A455-DA227A5EE12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272738" y="1786359"/>
            <a:ext cx="1799968" cy="1799968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0D383941-E0A3-4E7D-BD72-87E5FB91022F}"/>
              </a:ext>
            </a:extLst>
          </p:cNvPr>
          <p:cNvSpPr txBox="1"/>
          <p:nvPr/>
        </p:nvSpPr>
        <p:spPr>
          <a:xfrm>
            <a:off x="4119015" y="3424402"/>
            <a:ext cx="242942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/>
              <a:t>Student access to and participation in STEM extra-curricular activities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2B41091-73E6-4FF6-8439-3CD5AC5E9CCE}"/>
              </a:ext>
            </a:extLst>
          </p:cNvPr>
          <p:cNvSpPr txBox="1"/>
          <p:nvPr/>
        </p:nvSpPr>
        <p:spPr>
          <a:xfrm>
            <a:off x="6958012" y="3424402"/>
            <a:ext cx="256222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/>
              <a:t>Student attitudes toward and interest in STEM content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5BB26AD-D332-4C9C-9811-EDD9E7966E45}"/>
              </a:ext>
            </a:extLst>
          </p:cNvPr>
          <p:cNvSpPr txBox="1"/>
          <p:nvPr/>
        </p:nvSpPr>
        <p:spPr>
          <a:xfrm>
            <a:off x="4119015" y="4933053"/>
            <a:ext cx="235267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/>
              <a:t>Data Sources: TO BE DEVELOPED</a:t>
            </a:r>
          </a:p>
          <a:p>
            <a:pPr marL="137160" indent="-137160">
              <a:buFont typeface="Arial" panose="020B0604020202020204" pitchFamily="34" charset="0"/>
              <a:buChar char="•"/>
            </a:pPr>
            <a:r>
              <a:rPr lang="en-US" sz="1600" i="1" dirty="0"/>
              <a:t>Performance data from participating extra-curricular programs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695AECA-2F11-4DB8-AB2E-B9E48FFED128}"/>
              </a:ext>
            </a:extLst>
          </p:cNvPr>
          <p:cNvSpPr txBox="1"/>
          <p:nvPr/>
        </p:nvSpPr>
        <p:spPr>
          <a:xfrm>
            <a:off x="6891610" y="4933053"/>
            <a:ext cx="256222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/>
              <a:t>Data Sources: TO BE DEVELOPED</a:t>
            </a:r>
          </a:p>
          <a:p>
            <a:pPr marL="137160" indent="-137160">
              <a:buFont typeface="Arial" panose="020B0604020202020204" pitchFamily="34" charset="0"/>
              <a:buChar char="•"/>
            </a:pPr>
            <a:r>
              <a:rPr lang="en-US" sz="1600" i="1" dirty="0"/>
              <a:t>Statewide student interest survey, cf. Iowa</a:t>
            </a:r>
          </a:p>
          <a:p>
            <a:pPr marL="137160" indent="-137160">
              <a:buFont typeface="Arial" panose="020B0604020202020204" pitchFamily="34" charset="0"/>
              <a:buChar char="•"/>
            </a:pPr>
            <a:r>
              <a:rPr lang="en-US" sz="1600" i="1" dirty="0"/>
              <a:t>ACT Interest Inventory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5CEC661-C954-475F-946F-52B2D7B76D43}"/>
              </a:ext>
            </a:extLst>
          </p:cNvPr>
          <p:cNvSpPr txBox="1"/>
          <p:nvPr/>
        </p:nvSpPr>
        <p:spPr>
          <a:xfrm>
            <a:off x="9797009" y="2316406"/>
            <a:ext cx="2166391" cy="2677656"/>
          </a:xfrm>
          <a:prstGeom prst="rect">
            <a:avLst/>
          </a:prstGeom>
          <a:solidFill>
            <a:srgbClr val="C00000"/>
          </a:solidFill>
          <a:ln w="381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800" dirty="0" err="1">
                <a:solidFill>
                  <a:schemeClr val="bg1"/>
                </a:solidFill>
              </a:rPr>
              <a:t>Disaggregations</a:t>
            </a:r>
            <a:r>
              <a:rPr lang="en-US" sz="1800" dirty="0">
                <a:solidFill>
                  <a:schemeClr val="bg1"/>
                </a:solidFill>
              </a:rPr>
              <a:t>: </a:t>
            </a:r>
          </a:p>
          <a:p>
            <a:endParaRPr lang="en-US" sz="1000" dirty="0">
              <a:solidFill>
                <a:schemeClr val="bg1"/>
              </a:solidFill>
            </a:endParaRPr>
          </a:p>
          <a:p>
            <a:r>
              <a:rPr lang="en-US" sz="1800" dirty="0">
                <a:solidFill>
                  <a:schemeClr val="bg1"/>
                </a:solidFill>
              </a:rPr>
              <a:t>By </a:t>
            </a:r>
            <a:r>
              <a:rPr lang="en-US" sz="1800" b="1" dirty="0">
                <a:solidFill>
                  <a:schemeClr val="bg1"/>
                </a:solidFill>
              </a:rPr>
              <a:t>school/district</a:t>
            </a:r>
          </a:p>
          <a:p>
            <a:r>
              <a:rPr lang="en-US" sz="1800" dirty="0">
                <a:solidFill>
                  <a:schemeClr val="bg1"/>
                </a:solidFill>
              </a:rPr>
              <a:t>By </a:t>
            </a:r>
            <a:r>
              <a:rPr lang="en-US" sz="1800" b="1" dirty="0">
                <a:solidFill>
                  <a:schemeClr val="bg1"/>
                </a:solidFill>
              </a:rPr>
              <a:t>grade</a:t>
            </a:r>
          </a:p>
          <a:p>
            <a:r>
              <a:rPr lang="en-US" sz="1800" dirty="0">
                <a:solidFill>
                  <a:schemeClr val="bg1"/>
                </a:solidFill>
              </a:rPr>
              <a:t>By </a:t>
            </a:r>
            <a:r>
              <a:rPr lang="en-US" sz="1800" b="1" dirty="0">
                <a:solidFill>
                  <a:schemeClr val="bg1"/>
                </a:solidFill>
              </a:rPr>
              <a:t>race/ethnicity</a:t>
            </a:r>
          </a:p>
          <a:p>
            <a:r>
              <a:rPr lang="en-US" sz="1800" dirty="0">
                <a:solidFill>
                  <a:schemeClr val="bg1"/>
                </a:solidFill>
              </a:rPr>
              <a:t>By </a:t>
            </a:r>
            <a:r>
              <a:rPr lang="en-US" sz="1800" b="1" dirty="0">
                <a:solidFill>
                  <a:schemeClr val="bg1"/>
                </a:solidFill>
              </a:rPr>
              <a:t>sex</a:t>
            </a:r>
          </a:p>
          <a:p>
            <a:r>
              <a:rPr lang="en-US" sz="1800" dirty="0">
                <a:solidFill>
                  <a:schemeClr val="bg1"/>
                </a:solidFill>
              </a:rPr>
              <a:t>By </a:t>
            </a:r>
            <a:r>
              <a:rPr lang="en-US" sz="1800" b="1" dirty="0">
                <a:solidFill>
                  <a:schemeClr val="bg1"/>
                </a:solidFill>
              </a:rPr>
              <a:t>FRL status</a:t>
            </a:r>
          </a:p>
          <a:p>
            <a:r>
              <a:rPr lang="en-US" sz="1800" dirty="0">
                <a:solidFill>
                  <a:schemeClr val="bg1"/>
                </a:solidFill>
              </a:rPr>
              <a:t>By </a:t>
            </a:r>
            <a:r>
              <a:rPr lang="en-US" sz="1800" b="1" dirty="0">
                <a:solidFill>
                  <a:schemeClr val="bg1"/>
                </a:solidFill>
              </a:rPr>
              <a:t>ELL status</a:t>
            </a:r>
          </a:p>
          <a:p>
            <a:r>
              <a:rPr lang="en-US" sz="1800" dirty="0">
                <a:solidFill>
                  <a:schemeClr val="bg1"/>
                </a:solidFill>
              </a:rPr>
              <a:t>By</a:t>
            </a:r>
            <a:r>
              <a:rPr lang="en-US" sz="1800" b="1" dirty="0">
                <a:solidFill>
                  <a:schemeClr val="bg1"/>
                </a:solidFill>
              </a:rPr>
              <a:t> IEP status</a:t>
            </a:r>
          </a:p>
          <a:p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E2123C5E-E2D8-40C3-B854-2D98E1FB1B5B}"/>
              </a:ext>
            </a:extLst>
          </p:cNvPr>
          <p:cNvSpPr/>
          <p:nvPr/>
        </p:nvSpPr>
        <p:spPr>
          <a:xfrm>
            <a:off x="1123950" y="1676400"/>
            <a:ext cx="2586842" cy="481965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5C220DF6-703C-45AD-973D-FEE55E8382EB}"/>
              </a:ext>
            </a:extLst>
          </p:cNvPr>
          <p:cNvSpPr/>
          <p:nvPr/>
        </p:nvSpPr>
        <p:spPr>
          <a:xfrm>
            <a:off x="3986389" y="1676400"/>
            <a:ext cx="2586842" cy="481965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272C6089-E4DF-46EC-958B-39452F964090}"/>
              </a:ext>
            </a:extLst>
          </p:cNvPr>
          <p:cNvSpPr/>
          <p:nvPr/>
        </p:nvSpPr>
        <p:spPr>
          <a:xfrm>
            <a:off x="6825209" y="1676400"/>
            <a:ext cx="2695027" cy="481965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85430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oogle Shape;31;p3">
            <a:extLst>
              <a:ext uri="{FF2B5EF4-FFF2-40B4-BE49-F238E27FC236}">
                <a16:creationId xmlns:a16="http://schemas.microsoft.com/office/drawing/2014/main" id="{485901AA-0DBE-4A76-B628-7D2207DECC5A}"/>
              </a:ext>
            </a:extLst>
          </p:cNvPr>
          <p:cNvSpPr/>
          <p:nvPr/>
        </p:nvSpPr>
        <p:spPr>
          <a:xfrm>
            <a:off x="2156468" y="266628"/>
            <a:ext cx="6082657" cy="1057311"/>
          </a:xfrm>
          <a:prstGeom prst="chevron">
            <a:avLst>
              <a:gd name="adj" fmla="val 40000"/>
            </a:avLst>
          </a:prstGeom>
          <a:solidFill>
            <a:schemeClr val="accent1"/>
          </a:solidFill>
          <a:ln w="1270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1" dirty="0">
                <a:solidFill>
                  <a:schemeClr val="bg1"/>
                </a:solidFill>
              </a:rPr>
              <a:t>    </a:t>
            </a:r>
            <a:r>
              <a:rPr lang="en-US" sz="3200" b="1" dirty="0">
                <a:solidFill>
                  <a:schemeClr val="bg1"/>
                </a:solidFill>
              </a:rPr>
              <a:t>Educator</a:t>
            </a:r>
            <a:r>
              <a:rPr lang="en-US" sz="3200" dirty="0">
                <a:solidFill>
                  <a:schemeClr val="bg1"/>
                </a:solidFill>
              </a:rPr>
              <a:t> Indicators</a:t>
            </a:r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B59E459-FE35-4BD3-B890-256224FF00B1}"/>
              </a:ext>
            </a:extLst>
          </p:cNvPr>
          <p:cNvSpPr txBox="1"/>
          <p:nvPr/>
        </p:nvSpPr>
        <p:spPr>
          <a:xfrm>
            <a:off x="8515350" y="554707"/>
            <a:ext cx="35147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Focus on STEM teachers</a:t>
            </a:r>
          </a:p>
          <a:p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5CEC661-C954-475F-946F-52B2D7B76D43}"/>
              </a:ext>
            </a:extLst>
          </p:cNvPr>
          <p:cNvSpPr txBox="1"/>
          <p:nvPr/>
        </p:nvSpPr>
        <p:spPr>
          <a:xfrm>
            <a:off x="9645407" y="2306881"/>
            <a:ext cx="2384668" cy="2677656"/>
          </a:xfrm>
          <a:prstGeom prst="rect">
            <a:avLst/>
          </a:prstGeom>
          <a:solidFill>
            <a:schemeClr val="accent1"/>
          </a:solidFill>
          <a:ln w="381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1800" dirty="0" err="1">
                <a:solidFill>
                  <a:schemeClr val="bg1"/>
                </a:solidFill>
              </a:rPr>
              <a:t>Disaggregations</a:t>
            </a:r>
            <a:r>
              <a:rPr lang="en-US" sz="1800" dirty="0">
                <a:solidFill>
                  <a:schemeClr val="bg1"/>
                </a:solidFill>
              </a:rPr>
              <a:t>: </a:t>
            </a:r>
          </a:p>
          <a:p>
            <a:endParaRPr lang="en-US" sz="1000" dirty="0">
              <a:solidFill>
                <a:schemeClr val="bg1"/>
              </a:solidFill>
            </a:endParaRPr>
          </a:p>
          <a:p>
            <a:r>
              <a:rPr lang="en-US" sz="1800" dirty="0">
                <a:solidFill>
                  <a:schemeClr val="bg1"/>
                </a:solidFill>
              </a:rPr>
              <a:t>By </a:t>
            </a:r>
            <a:r>
              <a:rPr lang="en-US" sz="1800" b="1" dirty="0">
                <a:solidFill>
                  <a:schemeClr val="bg1"/>
                </a:solidFill>
              </a:rPr>
              <a:t>school/district</a:t>
            </a:r>
          </a:p>
          <a:p>
            <a:r>
              <a:rPr lang="en-US" sz="1800" dirty="0">
                <a:solidFill>
                  <a:schemeClr val="bg1"/>
                </a:solidFill>
              </a:rPr>
              <a:t>By </a:t>
            </a:r>
            <a:r>
              <a:rPr lang="en-US" sz="1800" b="1" dirty="0">
                <a:solidFill>
                  <a:schemeClr val="bg1"/>
                </a:solidFill>
              </a:rPr>
              <a:t>grade(s) taught</a:t>
            </a:r>
          </a:p>
          <a:p>
            <a:r>
              <a:rPr lang="en-US" sz="1800" dirty="0">
                <a:solidFill>
                  <a:schemeClr val="bg1"/>
                </a:solidFill>
              </a:rPr>
              <a:t>By </a:t>
            </a:r>
            <a:r>
              <a:rPr lang="en-US" sz="1800" b="1" dirty="0">
                <a:solidFill>
                  <a:schemeClr val="bg1"/>
                </a:solidFill>
              </a:rPr>
              <a:t>certification type</a:t>
            </a:r>
          </a:p>
          <a:p>
            <a:r>
              <a:rPr lang="en-US" sz="1800" dirty="0">
                <a:solidFill>
                  <a:schemeClr val="bg1"/>
                </a:solidFill>
              </a:rPr>
              <a:t>By </a:t>
            </a:r>
            <a:r>
              <a:rPr lang="en-US" sz="1800" b="1" dirty="0">
                <a:solidFill>
                  <a:schemeClr val="bg1"/>
                </a:solidFill>
              </a:rPr>
              <a:t>subject area</a:t>
            </a:r>
          </a:p>
          <a:p>
            <a:r>
              <a:rPr lang="en-US" sz="1800" dirty="0">
                <a:solidFill>
                  <a:schemeClr val="bg1"/>
                </a:solidFill>
              </a:rPr>
              <a:t>By </a:t>
            </a:r>
            <a:r>
              <a:rPr lang="en-US" sz="1800" b="1" dirty="0">
                <a:solidFill>
                  <a:schemeClr val="bg1"/>
                </a:solidFill>
              </a:rPr>
              <a:t>race/ethnicity</a:t>
            </a:r>
          </a:p>
          <a:p>
            <a:r>
              <a:rPr lang="en-US" sz="1800" dirty="0">
                <a:solidFill>
                  <a:schemeClr val="bg1"/>
                </a:solidFill>
              </a:rPr>
              <a:t>By </a:t>
            </a:r>
            <a:r>
              <a:rPr lang="en-US" sz="1800" b="1" dirty="0">
                <a:solidFill>
                  <a:schemeClr val="bg1"/>
                </a:solidFill>
              </a:rPr>
              <a:t>sex</a:t>
            </a:r>
          </a:p>
          <a:p>
            <a:r>
              <a:rPr lang="en-US" sz="1800" dirty="0">
                <a:solidFill>
                  <a:schemeClr val="bg1"/>
                </a:solidFill>
              </a:rPr>
              <a:t>By </a:t>
            </a:r>
            <a:r>
              <a:rPr lang="en-US" sz="1800" b="1" dirty="0">
                <a:solidFill>
                  <a:schemeClr val="bg1"/>
                </a:solidFill>
              </a:rPr>
              <a:t>age or longevity</a:t>
            </a:r>
          </a:p>
          <a:p>
            <a:endParaRPr lang="en-US" b="1" dirty="0">
              <a:solidFill>
                <a:schemeClr val="bg1"/>
              </a:solidFill>
            </a:endParaRP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4DBC9D57-DCD0-4EC6-9181-D74D4BDF3B35}"/>
              </a:ext>
            </a:extLst>
          </p:cNvPr>
          <p:cNvGrpSpPr/>
          <p:nvPr/>
        </p:nvGrpSpPr>
        <p:grpSpPr>
          <a:xfrm>
            <a:off x="955410" y="1665506"/>
            <a:ext cx="2927080" cy="4819650"/>
            <a:chOff x="1123950" y="1676400"/>
            <a:chExt cx="2927080" cy="4819650"/>
          </a:xfrm>
        </p:grpSpPr>
        <p:pic>
          <p:nvPicPr>
            <p:cNvPr id="3" name="Graphic 2" descr="Gauge">
              <a:extLst>
                <a:ext uri="{FF2B5EF4-FFF2-40B4-BE49-F238E27FC236}">
                  <a16:creationId xmlns:a16="http://schemas.microsoft.com/office/drawing/2014/main" id="{9743B132-BBE1-4D86-B56E-A1B06E976BC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1518695" y="1786359"/>
              <a:ext cx="1799968" cy="1799968"/>
            </a:xfrm>
            <a:prstGeom prst="rect">
              <a:avLst/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D981CCD2-F143-4B19-B6E4-3B96E548E38D}"/>
                </a:ext>
              </a:extLst>
            </p:cNvPr>
            <p:cNvSpPr txBox="1"/>
            <p:nvPr/>
          </p:nvSpPr>
          <p:spPr>
            <a:xfrm>
              <a:off x="1269003" y="4695460"/>
              <a:ext cx="2352676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i="1" dirty="0"/>
                <a:t>Data Sources: EXIST </a:t>
              </a:r>
            </a:p>
            <a:p>
              <a:pPr marL="137160" indent="-137160">
                <a:buFont typeface="Arial" panose="020B0604020202020204" pitchFamily="34" charset="0"/>
                <a:buChar char="•"/>
              </a:pPr>
              <a:r>
                <a:rPr lang="en-US" sz="1600" i="1" dirty="0"/>
                <a:t>Teacher certification data</a:t>
              </a:r>
            </a:p>
            <a:p>
              <a:pPr marL="137160" indent="-137160">
                <a:buFont typeface="Arial" panose="020B0604020202020204" pitchFamily="34" charset="0"/>
                <a:buChar char="•"/>
              </a:pPr>
              <a:r>
                <a:rPr lang="en-US" sz="1600" i="1" dirty="0"/>
                <a:t>LEA employment data</a:t>
              </a:r>
            </a:p>
            <a:p>
              <a:pPr marL="137160" indent="-137160">
                <a:buFont typeface="Arial" panose="020B0604020202020204" pitchFamily="34" charset="0"/>
                <a:buChar char="•"/>
              </a:pPr>
              <a:r>
                <a:rPr lang="en-US" sz="1600" i="1" dirty="0"/>
                <a:t>Course assignment data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B2805028-1D64-4415-A3A4-403BF4B5612F}"/>
                </a:ext>
              </a:extLst>
            </p:cNvPr>
            <p:cNvSpPr txBox="1"/>
            <p:nvPr/>
          </p:nvSpPr>
          <p:spPr>
            <a:xfrm>
              <a:off x="1626508" y="3410760"/>
              <a:ext cx="2424522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00" dirty="0"/>
                <a:t>STEM teacher shortage and retention</a:t>
              </a: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E2123C5E-E2D8-40C3-B854-2D98E1FB1B5B}"/>
                </a:ext>
              </a:extLst>
            </p:cNvPr>
            <p:cNvSpPr/>
            <p:nvPr/>
          </p:nvSpPr>
          <p:spPr>
            <a:xfrm>
              <a:off x="1123950" y="1676400"/>
              <a:ext cx="2586842" cy="4819650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F855155B-B30B-4281-88FE-F930D87BEF23}"/>
              </a:ext>
            </a:extLst>
          </p:cNvPr>
          <p:cNvGrpSpPr/>
          <p:nvPr/>
        </p:nvGrpSpPr>
        <p:grpSpPr>
          <a:xfrm>
            <a:off x="3827340" y="1665506"/>
            <a:ext cx="3034371" cy="4819650"/>
            <a:chOff x="3986389" y="1676400"/>
            <a:chExt cx="3034371" cy="4819650"/>
          </a:xfrm>
        </p:grpSpPr>
        <p:pic>
          <p:nvPicPr>
            <p:cNvPr id="9" name="Graphic 8" descr="Gauge">
              <a:extLst>
                <a:ext uri="{FF2B5EF4-FFF2-40B4-BE49-F238E27FC236}">
                  <a16:creationId xmlns:a16="http://schemas.microsoft.com/office/drawing/2014/main" id="{207DEA93-0C3B-48DE-AA43-5FBB2FC0E71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4379826" y="1786359"/>
              <a:ext cx="1799968" cy="1799968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0D383941-E0A3-4E7D-BD72-87E5FB91022F}"/>
                </a:ext>
              </a:extLst>
            </p:cNvPr>
            <p:cNvSpPr txBox="1"/>
            <p:nvPr/>
          </p:nvSpPr>
          <p:spPr>
            <a:xfrm>
              <a:off x="4458535" y="3415358"/>
              <a:ext cx="256222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00" dirty="0"/>
                <a:t>STEM teacher effectiveness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45BB26AD-D332-4C9C-9811-EDD9E7966E45}"/>
                </a:ext>
              </a:extLst>
            </p:cNvPr>
            <p:cNvSpPr txBox="1"/>
            <p:nvPr/>
          </p:nvSpPr>
          <p:spPr>
            <a:xfrm>
              <a:off x="4119015" y="4686832"/>
              <a:ext cx="2386560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i="1" dirty="0"/>
                <a:t>Data Sources: UNDER DEVELOPMENT</a:t>
              </a:r>
            </a:p>
            <a:p>
              <a:pPr marL="137160" indent="-137160">
                <a:buFont typeface="Arial" panose="020B0604020202020204" pitchFamily="34" charset="0"/>
                <a:buChar char="•"/>
              </a:pPr>
              <a:r>
                <a:rPr lang="en-US" sz="1600" i="1" dirty="0"/>
                <a:t>Teacher effectiveness assessment results</a:t>
              </a:r>
            </a:p>
            <a:p>
              <a:pPr marL="137160" indent="-137160">
                <a:buFont typeface="Arial" panose="020B0604020202020204" pitchFamily="34" charset="0"/>
                <a:buChar char="•"/>
              </a:pPr>
              <a:r>
                <a:rPr lang="en-US" sz="1600" i="1" dirty="0"/>
                <a:t>PowerSchool prof learning data</a:t>
              </a: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5C220DF6-703C-45AD-973D-FEE55E8382EB}"/>
                </a:ext>
              </a:extLst>
            </p:cNvPr>
            <p:cNvSpPr/>
            <p:nvPr/>
          </p:nvSpPr>
          <p:spPr>
            <a:xfrm>
              <a:off x="3986389" y="1676400"/>
              <a:ext cx="2586842" cy="4819650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F0622304-E9AD-42F2-99D0-35EFEE600A0C}"/>
              </a:ext>
            </a:extLst>
          </p:cNvPr>
          <p:cNvGrpSpPr/>
          <p:nvPr/>
        </p:nvGrpSpPr>
        <p:grpSpPr>
          <a:xfrm>
            <a:off x="6665292" y="1665506"/>
            <a:ext cx="3157648" cy="4819650"/>
            <a:chOff x="6832842" y="1676400"/>
            <a:chExt cx="3157648" cy="4819650"/>
          </a:xfrm>
        </p:grpSpPr>
        <p:pic>
          <p:nvPicPr>
            <p:cNvPr id="10" name="Graphic 9" descr="Gauge">
              <a:extLst>
                <a:ext uri="{FF2B5EF4-FFF2-40B4-BE49-F238E27FC236}">
                  <a16:creationId xmlns:a16="http://schemas.microsoft.com/office/drawing/2014/main" id="{2CB81A43-8700-4606-A455-DA227A5EE12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7280371" y="1786359"/>
              <a:ext cx="1799968" cy="1799968"/>
            </a:xfrm>
            <a:prstGeom prst="rect">
              <a:avLst/>
            </a:prstGeom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82B41091-73E6-4FF6-8439-3CD5AC5E9CCE}"/>
                </a:ext>
              </a:extLst>
            </p:cNvPr>
            <p:cNvSpPr txBox="1"/>
            <p:nvPr/>
          </p:nvSpPr>
          <p:spPr>
            <a:xfrm>
              <a:off x="7428265" y="3429000"/>
              <a:ext cx="256222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00" dirty="0"/>
                <a:t>STEM teacher achievement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5695AECA-2F11-4DB8-AB2E-B9E48FFED128}"/>
                </a:ext>
              </a:extLst>
            </p:cNvPr>
            <p:cNvSpPr txBox="1"/>
            <p:nvPr/>
          </p:nvSpPr>
          <p:spPr>
            <a:xfrm>
              <a:off x="6958012" y="4684803"/>
              <a:ext cx="2562225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i="1" dirty="0"/>
                <a:t>Data Sources: EXIST</a:t>
              </a:r>
            </a:p>
            <a:p>
              <a:pPr marL="137160" indent="-137160">
                <a:buFont typeface="Arial" panose="020B0604020202020204" pitchFamily="34" charset="0"/>
                <a:buChar char="•"/>
              </a:pPr>
              <a:r>
                <a:rPr lang="en-US" sz="1600" i="1" dirty="0"/>
                <a:t>Natl Board Certification</a:t>
              </a:r>
            </a:p>
            <a:p>
              <a:pPr marL="137160" indent="-137160">
                <a:buFont typeface="Arial" panose="020B0604020202020204" pitchFamily="34" charset="0"/>
                <a:buChar char="•"/>
              </a:pPr>
              <a:r>
                <a:rPr lang="en-US" sz="1600" i="1" dirty="0"/>
                <a:t>Graduate degree attainment</a:t>
              </a:r>
            </a:p>
            <a:p>
              <a:pPr marL="137160" indent="-137160">
                <a:buFont typeface="Arial" panose="020B0604020202020204" pitchFamily="34" charset="0"/>
                <a:buChar char="•"/>
              </a:pPr>
              <a:r>
                <a:rPr lang="en-US" sz="1600" i="1" dirty="0"/>
                <a:t>Advanced teaching certification attainment</a:t>
              </a: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272C6089-E4DF-46EC-958B-39452F964090}"/>
                </a:ext>
              </a:extLst>
            </p:cNvPr>
            <p:cNvSpPr/>
            <p:nvPr/>
          </p:nvSpPr>
          <p:spPr>
            <a:xfrm>
              <a:off x="6832842" y="1676400"/>
              <a:ext cx="2695027" cy="4819650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0842955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oogle Shape;31;p3">
            <a:extLst>
              <a:ext uri="{FF2B5EF4-FFF2-40B4-BE49-F238E27FC236}">
                <a16:creationId xmlns:a16="http://schemas.microsoft.com/office/drawing/2014/main" id="{485901AA-0DBE-4A76-B628-7D2207DECC5A}"/>
              </a:ext>
            </a:extLst>
          </p:cNvPr>
          <p:cNvSpPr/>
          <p:nvPr/>
        </p:nvSpPr>
        <p:spPr>
          <a:xfrm>
            <a:off x="2156468" y="266628"/>
            <a:ext cx="6082657" cy="1057311"/>
          </a:xfrm>
          <a:prstGeom prst="chevron">
            <a:avLst>
              <a:gd name="adj" fmla="val 40000"/>
            </a:avLst>
          </a:prstGeom>
          <a:solidFill>
            <a:schemeClr val="accent4">
              <a:lumMod val="75000"/>
            </a:schemeClr>
          </a:solidFill>
          <a:ln w="1270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1" dirty="0">
                <a:solidFill>
                  <a:schemeClr val="bg1"/>
                </a:solidFill>
              </a:rPr>
              <a:t>    </a:t>
            </a:r>
            <a:r>
              <a:rPr lang="en-US" sz="3200" b="1" dirty="0">
                <a:solidFill>
                  <a:schemeClr val="bg1"/>
                </a:solidFill>
              </a:rPr>
              <a:t>Curriculum</a:t>
            </a:r>
            <a:r>
              <a:rPr lang="en-US" sz="3200" dirty="0">
                <a:solidFill>
                  <a:schemeClr val="bg1"/>
                </a:solidFill>
              </a:rPr>
              <a:t> Indicators</a:t>
            </a:r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B59E459-FE35-4BD3-B890-256224FF00B1}"/>
              </a:ext>
            </a:extLst>
          </p:cNvPr>
          <p:cNvSpPr txBox="1"/>
          <p:nvPr/>
        </p:nvSpPr>
        <p:spPr>
          <a:xfrm>
            <a:off x="8515350" y="406723"/>
            <a:ext cx="3514725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Focus on schools, districts, and LEAs</a:t>
            </a:r>
          </a:p>
          <a:p>
            <a:endParaRPr lang="en-US" dirty="0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066C626E-09F9-477A-9B5F-411C075D4FBA}"/>
              </a:ext>
            </a:extLst>
          </p:cNvPr>
          <p:cNvGrpSpPr/>
          <p:nvPr/>
        </p:nvGrpSpPr>
        <p:grpSpPr>
          <a:xfrm>
            <a:off x="632388" y="1616997"/>
            <a:ext cx="2741876" cy="4819650"/>
            <a:chOff x="734089" y="1617881"/>
            <a:chExt cx="2741876" cy="4819650"/>
          </a:xfrm>
        </p:grpSpPr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4DBC9D57-DCD0-4EC6-9181-D74D4BDF3B35}"/>
                </a:ext>
              </a:extLst>
            </p:cNvPr>
            <p:cNvGrpSpPr/>
            <p:nvPr/>
          </p:nvGrpSpPr>
          <p:grpSpPr>
            <a:xfrm>
              <a:off x="734089" y="1617881"/>
              <a:ext cx="2741876" cy="4819650"/>
              <a:chOff x="1123950" y="1628775"/>
              <a:chExt cx="2741876" cy="4819650"/>
            </a:xfrm>
          </p:grpSpPr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D981CCD2-F143-4B19-B6E4-3B96E548E38D}"/>
                  </a:ext>
                </a:extLst>
              </p:cNvPr>
              <p:cNvSpPr txBox="1"/>
              <p:nvPr/>
            </p:nvSpPr>
            <p:spPr>
              <a:xfrm>
                <a:off x="1269003" y="4695460"/>
                <a:ext cx="2352676" cy="10772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i="1" dirty="0"/>
                  <a:t>Data Sources: EXIST </a:t>
                </a:r>
              </a:p>
              <a:p>
                <a:pPr marL="137160" indent="-137160">
                  <a:buFont typeface="Arial" panose="020B0604020202020204" pitchFamily="34" charset="0"/>
                  <a:buChar char="•"/>
                </a:pPr>
                <a:r>
                  <a:rPr lang="en-US" sz="1600" i="1" dirty="0"/>
                  <a:t>AMSTI data</a:t>
                </a:r>
              </a:p>
              <a:p>
                <a:pPr marL="137160" indent="-137160">
                  <a:buFont typeface="Arial" panose="020B0604020202020204" pitchFamily="34" charset="0"/>
                  <a:buChar char="•"/>
                </a:pPr>
                <a:r>
                  <a:rPr lang="en-US" sz="1600" i="1" dirty="0"/>
                  <a:t>Science in Motion data</a:t>
                </a:r>
              </a:p>
            </p:txBody>
          </p:sp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B2805028-1D64-4415-A3A4-403BF4B5612F}"/>
                  </a:ext>
                </a:extLst>
              </p:cNvPr>
              <p:cNvSpPr txBox="1"/>
              <p:nvPr/>
            </p:nvSpPr>
            <p:spPr>
              <a:xfrm>
                <a:off x="1441304" y="3523944"/>
                <a:ext cx="2424522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800" dirty="0"/>
                  <a:t>Participation in AMSTI, Science in Motion</a:t>
                </a:r>
              </a:p>
            </p:txBody>
          </p:sp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E2123C5E-E2D8-40C3-B854-2D98E1FB1B5B}"/>
                  </a:ext>
                </a:extLst>
              </p:cNvPr>
              <p:cNvSpPr/>
              <p:nvPr/>
            </p:nvSpPr>
            <p:spPr>
              <a:xfrm>
                <a:off x="1123950" y="1628775"/>
                <a:ext cx="2586842" cy="4819650"/>
              </a:xfrm>
              <a:prstGeom prst="rect">
                <a:avLst/>
              </a:prstGeom>
              <a:noFill/>
              <a:ln>
                <a:solidFill>
                  <a:schemeClr val="accent4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CA438697-C044-4728-810C-4D604D2D519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508449" y="1778505"/>
              <a:ext cx="1038121" cy="1650495"/>
            </a:xfrm>
            <a:prstGeom prst="rect">
              <a:avLst/>
            </a:prstGeom>
          </p:spPr>
        </p:pic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1F87C5E5-1965-4289-BEC3-EE976C46A343}"/>
              </a:ext>
            </a:extLst>
          </p:cNvPr>
          <p:cNvGrpSpPr/>
          <p:nvPr/>
        </p:nvGrpSpPr>
        <p:grpSpPr>
          <a:xfrm>
            <a:off x="3409131" y="1616997"/>
            <a:ext cx="2813046" cy="4819650"/>
            <a:chOff x="3727075" y="1617881"/>
            <a:chExt cx="2813046" cy="4819650"/>
          </a:xfrm>
        </p:grpSpPr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F855155B-B30B-4281-88FE-F930D87BEF23}"/>
                </a:ext>
              </a:extLst>
            </p:cNvPr>
            <p:cNvGrpSpPr/>
            <p:nvPr/>
          </p:nvGrpSpPr>
          <p:grpSpPr>
            <a:xfrm>
              <a:off x="3727075" y="1617881"/>
              <a:ext cx="2813046" cy="4819650"/>
              <a:chOff x="3986389" y="1628775"/>
              <a:chExt cx="2813046" cy="4819650"/>
            </a:xfrm>
          </p:grpSpPr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0D383941-E0A3-4E7D-BD72-87E5FB91022F}"/>
                  </a:ext>
                </a:extLst>
              </p:cNvPr>
              <p:cNvSpPr txBox="1"/>
              <p:nvPr/>
            </p:nvSpPr>
            <p:spPr>
              <a:xfrm>
                <a:off x="4237210" y="3523944"/>
                <a:ext cx="2562225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800" dirty="0"/>
                  <a:t>Access to advanced STEM curriculum</a:t>
                </a:r>
              </a:p>
            </p:txBody>
          </p:sp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45BB26AD-D332-4C9C-9811-EDD9E7966E45}"/>
                  </a:ext>
                </a:extLst>
              </p:cNvPr>
              <p:cNvSpPr txBox="1"/>
              <p:nvPr/>
            </p:nvSpPr>
            <p:spPr>
              <a:xfrm>
                <a:off x="4126231" y="4632543"/>
                <a:ext cx="2386560" cy="18158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i="1" dirty="0"/>
                  <a:t>Data Sources: EXIST</a:t>
                </a:r>
              </a:p>
              <a:p>
                <a:pPr marL="137160" indent="-137160">
                  <a:buFont typeface="Arial" panose="020B0604020202020204" pitchFamily="34" charset="0"/>
                  <a:buChar char="•"/>
                </a:pPr>
                <a:r>
                  <a:rPr lang="en-US" sz="1600" i="1" dirty="0"/>
                  <a:t>Access to AP STEM courses</a:t>
                </a:r>
              </a:p>
              <a:p>
                <a:pPr marL="137160" indent="-137160">
                  <a:buFont typeface="Arial" panose="020B0604020202020204" pitchFamily="34" charset="0"/>
                  <a:buChar char="•"/>
                </a:pPr>
                <a:r>
                  <a:rPr lang="en-US" sz="1600" i="1" dirty="0"/>
                  <a:t>STEM dual enrollment courses</a:t>
                </a:r>
              </a:p>
              <a:p>
                <a:pPr marL="137160" indent="-137160">
                  <a:buFont typeface="Arial" panose="020B0604020202020204" pitchFamily="34" charset="0"/>
                  <a:buChar char="•"/>
                </a:pPr>
                <a:r>
                  <a:rPr lang="en-US" sz="1600" i="1" dirty="0"/>
                  <a:t>Computer Science offerings</a:t>
                </a:r>
              </a:p>
            </p:txBody>
          </p:sp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5C220DF6-703C-45AD-973D-FEE55E8382EB}"/>
                  </a:ext>
                </a:extLst>
              </p:cNvPr>
              <p:cNvSpPr/>
              <p:nvPr/>
            </p:nvSpPr>
            <p:spPr>
              <a:xfrm>
                <a:off x="3986389" y="1628775"/>
                <a:ext cx="2586842" cy="4819650"/>
              </a:xfrm>
              <a:prstGeom prst="rect">
                <a:avLst/>
              </a:prstGeom>
              <a:noFill/>
              <a:ln>
                <a:solidFill>
                  <a:schemeClr val="accent4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49C61A4D-337B-4ECA-991A-8335984EEDF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501435" y="1778505"/>
              <a:ext cx="1038121" cy="1650495"/>
            </a:xfrm>
            <a:prstGeom prst="rect">
              <a:avLst/>
            </a:prstGeom>
          </p:spPr>
        </p:pic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30EE91FF-22F6-44DD-A6DE-579C704BDD80}"/>
              </a:ext>
            </a:extLst>
          </p:cNvPr>
          <p:cNvGrpSpPr/>
          <p:nvPr/>
        </p:nvGrpSpPr>
        <p:grpSpPr>
          <a:xfrm>
            <a:off x="6185874" y="1622016"/>
            <a:ext cx="3147685" cy="4819650"/>
            <a:chOff x="6665292" y="1617881"/>
            <a:chExt cx="3147685" cy="4819650"/>
          </a:xfrm>
        </p:grpSpPr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F0622304-E9AD-42F2-99D0-35EFEE600A0C}"/>
                </a:ext>
              </a:extLst>
            </p:cNvPr>
            <p:cNvGrpSpPr/>
            <p:nvPr/>
          </p:nvGrpSpPr>
          <p:grpSpPr>
            <a:xfrm>
              <a:off x="6665292" y="1617881"/>
              <a:ext cx="3147685" cy="4819650"/>
              <a:chOff x="6832842" y="1628775"/>
              <a:chExt cx="3147685" cy="4819650"/>
            </a:xfrm>
          </p:grpSpPr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82B41091-73E6-4FF6-8439-3CD5AC5E9CCE}"/>
                  </a:ext>
                </a:extLst>
              </p:cNvPr>
              <p:cNvSpPr txBox="1"/>
              <p:nvPr/>
            </p:nvSpPr>
            <p:spPr>
              <a:xfrm>
                <a:off x="7418302" y="3531794"/>
                <a:ext cx="2562225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800" dirty="0" err="1"/>
                  <a:t>Cognia</a:t>
                </a:r>
                <a:r>
                  <a:rPr lang="en-US" sz="1800" dirty="0"/>
                  <a:t> STEM certification</a:t>
                </a:r>
              </a:p>
            </p:txBody>
          </p: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5695AECA-2F11-4DB8-AB2E-B9E48FFED128}"/>
                  </a:ext>
                </a:extLst>
              </p:cNvPr>
              <p:cNvSpPr txBox="1"/>
              <p:nvPr/>
            </p:nvSpPr>
            <p:spPr>
              <a:xfrm>
                <a:off x="6958012" y="4684803"/>
                <a:ext cx="2350635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i="1" dirty="0"/>
                  <a:t>Data Sources: EXIST</a:t>
                </a:r>
              </a:p>
              <a:p>
                <a:pPr marL="137160" indent="-137160">
                  <a:buFont typeface="Arial" panose="020B0604020202020204" pitchFamily="34" charset="0"/>
                  <a:buChar char="•"/>
                </a:pPr>
                <a:r>
                  <a:rPr lang="en-US" sz="1600" i="1" dirty="0" err="1"/>
                  <a:t>Cognia</a:t>
                </a:r>
                <a:r>
                  <a:rPr lang="en-US" sz="1600" i="1" dirty="0"/>
                  <a:t> STEM school certification data</a:t>
                </a:r>
              </a:p>
            </p:txBody>
          </p:sp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272C6089-E4DF-46EC-958B-39452F964090}"/>
                  </a:ext>
                </a:extLst>
              </p:cNvPr>
              <p:cNvSpPr/>
              <p:nvPr/>
            </p:nvSpPr>
            <p:spPr>
              <a:xfrm>
                <a:off x="6832842" y="1628775"/>
                <a:ext cx="2695027" cy="4819650"/>
              </a:xfrm>
              <a:prstGeom prst="rect">
                <a:avLst/>
              </a:prstGeom>
              <a:noFill/>
              <a:ln>
                <a:solidFill>
                  <a:schemeClr val="accent4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D8E7F64B-21D7-41E9-AB17-7F4D4CD2484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493743" y="1778504"/>
              <a:ext cx="1038121" cy="1650495"/>
            </a:xfrm>
            <a:prstGeom prst="rect">
              <a:avLst/>
            </a:prstGeom>
          </p:spPr>
        </p:pic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0B719BDA-1DFA-40DD-BC70-086606C25ED8}"/>
              </a:ext>
            </a:extLst>
          </p:cNvPr>
          <p:cNvGrpSpPr/>
          <p:nvPr/>
        </p:nvGrpSpPr>
        <p:grpSpPr>
          <a:xfrm>
            <a:off x="9070802" y="1616997"/>
            <a:ext cx="2945368" cy="4819650"/>
            <a:chOff x="6665292" y="1617881"/>
            <a:chExt cx="2945368" cy="4819650"/>
          </a:xfrm>
        </p:grpSpPr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9E3A21D4-ADCE-40A4-A792-EE6A807F9827}"/>
                </a:ext>
              </a:extLst>
            </p:cNvPr>
            <p:cNvSpPr txBox="1"/>
            <p:nvPr/>
          </p:nvSpPr>
          <p:spPr>
            <a:xfrm>
              <a:off x="7048435" y="3511194"/>
              <a:ext cx="256222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00" dirty="0"/>
                <a:t>Curricular time on science in K-5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3BFA12BF-E5D8-4ED1-85C4-2FDF9D1A8BC7}"/>
                </a:ext>
              </a:extLst>
            </p:cNvPr>
            <p:cNvSpPr txBox="1"/>
            <p:nvPr/>
          </p:nvSpPr>
          <p:spPr>
            <a:xfrm>
              <a:off x="6790462" y="4673909"/>
              <a:ext cx="2540536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i="1" dirty="0"/>
                <a:t>Data Sources: EXIST? </a:t>
              </a:r>
            </a:p>
            <a:p>
              <a:pPr marL="137160" indent="-137160">
                <a:buFont typeface="Arial" panose="020B0604020202020204" pitchFamily="34" charset="0"/>
                <a:buChar char="•"/>
              </a:pPr>
              <a:r>
                <a:rPr lang="en-US" sz="1600" i="1" dirty="0"/>
                <a:t>LEA curriculum and schedule data, including computer science?</a:t>
              </a:r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AF3E426A-70A2-4B6D-B71D-6FAF903303A1}"/>
                </a:ext>
              </a:extLst>
            </p:cNvPr>
            <p:cNvSpPr/>
            <p:nvPr/>
          </p:nvSpPr>
          <p:spPr>
            <a:xfrm>
              <a:off x="6665292" y="1617881"/>
              <a:ext cx="2695027" cy="4819650"/>
            </a:xfrm>
            <a:prstGeom prst="rect">
              <a:avLst/>
            </a:prstGeom>
            <a:noFill/>
            <a:ln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pic>
        <p:nvPicPr>
          <p:cNvPr id="34" name="Picture 33">
            <a:extLst>
              <a:ext uri="{FF2B5EF4-FFF2-40B4-BE49-F238E27FC236}">
                <a16:creationId xmlns:a16="http://schemas.microsoft.com/office/drawing/2014/main" id="{F443F6D4-EB3C-4359-ABD2-C32CC8F1C3B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99254" y="1777620"/>
            <a:ext cx="1038121" cy="16504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6177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oogle Shape;31;p3">
            <a:extLst>
              <a:ext uri="{FF2B5EF4-FFF2-40B4-BE49-F238E27FC236}">
                <a16:creationId xmlns:a16="http://schemas.microsoft.com/office/drawing/2014/main" id="{485901AA-0DBE-4A76-B628-7D2207DECC5A}"/>
              </a:ext>
            </a:extLst>
          </p:cNvPr>
          <p:cNvSpPr/>
          <p:nvPr/>
        </p:nvSpPr>
        <p:spPr>
          <a:xfrm>
            <a:off x="791216" y="390523"/>
            <a:ext cx="6082657" cy="1057311"/>
          </a:xfrm>
          <a:prstGeom prst="chevron">
            <a:avLst>
              <a:gd name="adj" fmla="val 40000"/>
            </a:avLst>
          </a:prstGeom>
          <a:solidFill>
            <a:schemeClr val="accent2"/>
          </a:solidFill>
          <a:ln w="1270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1" dirty="0">
                <a:solidFill>
                  <a:schemeClr val="bg1"/>
                </a:solidFill>
              </a:rPr>
              <a:t>    </a:t>
            </a:r>
            <a:r>
              <a:rPr lang="en-US" sz="3200" b="1" dirty="0">
                <a:solidFill>
                  <a:schemeClr val="bg1"/>
                </a:solidFill>
              </a:rPr>
              <a:t>Achievement</a:t>
            </a:r>
            <a:r>
              <a:rPr lang="en-US" sz="3200" dirty="0">
                <a:solidFill>
                  <a:schemeClr val="bg1"/>
                </a:solidFill>
              </a:rPr>
              <a:t> Indicators</a:t>
            </a:r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B59E459-FE35-4BD3-B890-256224FF00B1}"/>
              </a:ext>
            </a:extLst>
          </p:cNvPr>
          <p:cNvSpPr txBox="1"/>
          <p:nvPr/>
        </p:nvSpPr>
        <p:spPr>
          <a:xfrm>
            <a:off x="6892151" y="527407"/>
            <a:ext cx="3514725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Focus on student performance</a:t>
            </a:r>
          </a:p>
          <a:p>
            <a:endParaRPr lang="en-US" dirty="0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4DBC9D57-DCD0-4EC6-9181-D74D4BDF3B35}"/>
              </a:ext>
            </a:extLst>
          </p:cNvPr>
          <p:cNvGrpSpPr/>
          <p:nvPr/>
        </p:nvGrpSpPr>
        <p:grpSpPr>
          <a:xfrm>
            <a:off x="646163" y="1723877"/>
            <a:ext cx="2749515" cy="4819650"/>
            <a:chOff x="1123950" y="1676400"/>
            <a:chExt cx="2749515" cy="4819650"/>
          </a:xfrm>
        </p:grpSpPr>
        <p:pic>
          <p:nvPicPr>
            <p:cNvPr id="3" name="Graphic 2" descr="Gauge">
              <a:extLst>
                <a:ext uri="{FF2B5EF4-FFF2-40B4-BE49-F238E27FC236}">
                  <a16:creationId xmlns:a16="http://schemas.microsoft.com/office/drawing/2014/main" id="{9743B132-BBE1-4D86-B56E-A1B06E976BC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1460410" y="1773419"/>
              <a:ext cx="1799968" cy="1799968"/>
            </a:xfrm>
            <a:prstGeom prst="rect">
              <a:avLst/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D981CCD2-F143-4B19-B6E4-3B96E548E38D}"/>
                </a:ext>
              </a:extLst>
            </p:cNvPr>
            <p:cNvSpPr txBox="1"/>
            <p:nvPr/>
          </p:nvSpPr>
          <p:spPr>
            <a:xfrm>
              <a:off x="1269003" y="4827777"/>
              <a:ext cx="2186167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i="1" dirty="0"/>
                <a:t>Data Sources: EXIST </a:t>
              </a:r>
            </a:p>
            <a:p>
              <a:pPr marL="137160" indent="-137160">
                <a:buFont typeface="Arial" panose="020B0604020202020204" pitchFamily="34" charset="0"/>
                <a:buChar char="•"/>
              </a:pPr>
              <a:r>
                <a:rPr lang="en-US" sz="1600" i="1" dirty="0"/>
                <a:t>4</a:t>
              </a:r>
              <a:r>
                <a:rPr lang="en-US" sz="1600" i="1" baseline="30000" dirty="0"/>
                <a:t>th</a:t>
              </a:r>
              <a:r>
                <a:rPr lang="en-US" sz="1600" i="1" dirty="0"/>
                <a:t> grade NAEP</a:t>
              </a:r>
            </a:p>
            <a:p>
              <a:pPr marL="137160" indent="-137160">
                <a:buFont typeface="Arial" panose="020B0604020202020204" pitchFamily="34" charset="0"/>
                <a:buChar char="•"/>
              </a:pPr>
              <a:r>
                <a:rPr lang="en-US" sz="1600" i="1" dirty="0"/>
                <a:t>8</a:t>
              </a:r>
              <a:r>
                <a:rPr lang="en-US" sz="1600" i="1" baseline="30000" dirty="0"/>
                <a:t>th</a:t>
              </a:r>
              <a:r>
                <a:rPr lang="en-US" sz="1600" i="1" dirty="0"/>
                <a:t> grade NAEP</a:t>
              </a:r>
            </a:p>
            <a:p>
              <a:pPr marL="137160" indent="-137160">
                <a:buFont typeface="Arial" panose="020B0604020202020204" pitchFamily="34" charset="0"/>
                <a:buChar char="•"/>
              </a:pPr>
              <a:r>
                <a:rPr lang="en-US" sz="1600" i="1" dirty="0"/>
                <a:t>Regional and national comparison data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B2805028-1D64-4415-A3A4-403BF4B5612F}"/>
                </a:ext>
              </a:extLst>
            </p:cNvPr>
            <p:cNvSpPr txBox="1"/>
            <p:nvPr/>
          </p:nvSpPr>
          <p:spPr>
            <a:xfrm>
              <a:off x="1448943" y="3415358"/>
              <a:ext cx="242452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00" dirty="0"/>
                <a:t>NAEP scores in </a:t>
              </a:r>
            </a:p>
            <a:p>
              <a:r>
                <a:rPr lang="en-US" sz="1800" dirty="0"/>
                <a:t>math &amp; science</a:t>
              </a: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E2123C5E-E2D8-40C3-B854-2D98E1FB1B5B}"/>
                </a:ext>
              </a:extLst>
            </p:cNvPr>
            <p:cNvSpPr/>
            <p:nvPr/>
          </p:nvSpPr>
          <p:spPr>
            <a:xfrm>
              <a:off x="1123950" y="1676400"/>
              <a:ext cx="2352676" cy="4819650"/>
            </a:xfrm>
            <a:prstGeom prst="rect">
              <a:avLst/>
            </a:prstGeom>
            <a:noFill/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F855155B-B30B-4281-88FE-F930D87BEF23}"/>
              </a:ext>
            </a:extLst>
          </p:cNvPr>
          <p:cNvGrpSpPr/>
          <p:nvPr/>
        </p:nvGrpSpPr>
        <p:grpSpPr>
          <a:xfrm>
            <a:off x="3143892" y="1723877"/>
            <a:ext cx="2764004" cy="4819650"/>
            <a:chOff x="3986390" y="1676400"/>
            <a:chExt cx="2764004" cy="4819650"/>
          </a:xfrm>
        </p:grpSpPr>
        <p:pic>
          <p:nvPicPr>
            <p:cNvPr id="9" name="Graphic 8" descr="Gauge">
              <a:extLst>
                <a:ext uri="{FF2B5EF4-FFF2-40B4-BE49-F238E27FC236}">
                  <a16:creationId xmlns:a16="http://schemas.microsoft.com/office/drawing/2014/main" id="{207DEA93-0C3B-48DE-AA43-5FBB2FC0E71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4262744" y="1758539"/>
              <a:ext cx="1799968" cy="1799968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0D383941-E0A3-4E7D-BD72-87E5FB91022F}"/>
                </a:ext>
              </a:extLst>
            </p:cNvPr>
            <p:cNvSpPr txBox="1"/>
            <p:nvPr/>
          </p:nvSpPr>
          <p:spPr>
            <a:xfrm>
              <a:off x="4292247" y="3367552"/>
              <a:ext cx="2458147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00" dirty="0"/>
                <a:t>Proficiency and achievement </a:t>
              </a:r>
            </a:p>
            <a:p>
              <a:r>
                <a:rPr lang="en-US" sz="1800" dirty="0"/>
                <a:t>in math &amp; science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45BB26AD-D332-4C9C-9811-EDD9E7966E45}"/>
                </a:ext>
              </a:extLst>
            </p:cNvPr>
            <p:cNvSpPr txBox="1"/>
            <p:nvPr/>
          </p:nvSpPr>
          <p:spPr>
            <a:xfrm>
              <a:off x="4047761" y="4863982"/>
              <a:ext cx="2315306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i="1" dirty="0"/>
                <a:t>Data Sources:</a:t>
              </a:r>
            </a:p>
            <a:p>
              <a:pPr marL="137160" indent="-137160">
                <a:buFont typeface="Arial" panose="020B0604020202020204" pitchFamily="34" charset="0"/>
                <a:buChar char="•"/>
              </a:pPr>
              <a:r>
                <a:rPr lang="en-US" sz="1600" i="1" dirty="0"/>
                <a:t>UNDER DEVT: ACAP Summative scores</a:t>
              </a:r>
            </a:p>
            <a:p>
              <a:pPr marL="137160" indent="-137160">
                <a:buFont typeface="Arial" panose="020B0604020202020204" pitchFamily="34" charset="0"/>
                <a:buChar char="•"/>
              </a:pPr>
              <a:r>
                <a:rPr lang="en-US" sz="1600" i="1" dirty="0"/>
                <a:t>EXISTS: ACT scores</a:t>
              </a:r>
            </a:p>
            <a:p>
              <a:pPr marL="137160" indent="-137160">
                <a:buFont typeface="Arial" panose="020B0604020202020204" pitchFamily="34" charset="0"/>
                <a:buChar char="•"/>
              </a:pPr>
              <a:r>
                <a:rPr lang="en-US" sz="1600" i="1" dirty="0"/>
                <a:t>EXISTS?: </a:t>
              </a:r>
              <a:r>
                <a:rPr lang="en-US" sz="1600" i="1" dirty="0" err="1"/>
                <a:t>WorkKeys</a:t>
              </a:r>
              <a:endParaRPr lang="en-US" sz="1600" i="1" dirty="0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5C220DF6-703C-45AD-973D-FEE55E8382EB}"/>
                </a:ext>
              </a:extLst>
            </p:cNvPr>
            <p:cNvSpPr/>
            <p:nvPr/>
          </p:nvSpPr>
          <p:spPr>
            <a:xfrm>
              <a:off x="3986390" y="1676400"/>
              <a:ext cx="2352676" cy="4819650"/>
            </a:xfrm>
            <a:prstGeom prst="rect">
              <a:avLst/>
            </a:prstGeom>
            <a:noFill/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F0622304-E9AD-42F2-99D0-35EFEE600A0C}"/>
              </a:ext>
            </a:extLst>
          </p:cNvPr>
          <p:cNvGrpSpPr/>
          <p:nvPr/>
        </p:nvGrpSpPr>
        <p:grpSpPr>
          <a:xfrm>
            <a:off x="5663077" y="1723877"/>
            <a:ext cx="2780801" cy="4819650"/>
            <a:chOff x="6832843" y="1676400"/>
            <a:chExt cx="2780801" cy="4819650"/>
          </a:xfrm>
        </p:grpSpPr>
        <p:pic>
          <p:nvPicPr>
            <p:cNvPr id="10" name="Graphic 9" descr="Gauge">
              <a:extLst>
                <a:ext uri="{FF2B5EF4-FFF2-40B4-BE49-F238E27FC236}">
                  <a16:creationId xmlns:a16="http://schemas.microsoft.com/office/drawing/2014/main" id="{2CB81A43-8700-4606-A455-DA227A5EE12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7161933" y="1786911"/>
              <a:ext cx="1799968" cy="1799968"/>
            </a:xfrm>
            <a:prstGeom prst="rect">
              <a:avLst/>
            </a:prstGeom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82B41091-73E6-4FF6-8439-3CD5AC5E9CCE}"/>
                </a:ext>
              </a:extLst>
            </p:cNvPr>
            <p:cNvSpPr txBox="1"/>
            <p:nvPr/>
          </p:nvSpPr>
          <p:spPr>
            <a:xfrm>
              <a:off x="7051419" y="3396309"/>
              <a:ext cx="256222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00" dirty="0"/>
                <a:t>Career Readiness Indicators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5695AECA-2F11-4DB8-AB2E-B9E48FFED128}"/>
                </a:ext>
              </a:extLst>
            </p:cNvPr>
            <p:cNvSpPr txBox="1"/>
            <p:nvPr/>
          </p:nvSpPr>
          <p:spPr>
            <a:xfrm>
              <a:off x="6965468" y="4818570"/>
              <a:ext cx="2325523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i="1" dirty="0"/>
                <a:t>Data Sources: EXIST</a:t>
              </a:r>
            </a:p>
            <a:p>
              <a:pPr marL="137160" indent="-137160">
                <a:buFont typeface="Arial" panose="020B0604020202020204" pitchFamily="34" charset="0"/>
                <a:buChar char="•"/>
              </a:pPr>
              <a:r>
                <a:rPr lang="en-US" sz="1600" i="1" dirty="0"/>
                <a:t>AP scores by subject</a:t>
              </a:r>
            </a:p>
            <a:p>
              <a:pPr marL="137160" indent="-137160">
                <a:buFont typeface="Arial" panose="020B0604020202020204" pitchFamily="34" charset="0"/>
                <a:buChar char="•"/>
              </a:pPr>
              <a:r>
                <a:rPr lang="en-US" sz="1600" i="1" dirty="0"/>
                <a:t>Dual enrollment grades</a:t>
              </a:r>
            </a:p>
            <a:p>
              <a:pPr marL="137160" indent="-137160">
                <a:buFont typeface="Arial" panose="020B0604020202020204" pitchFamily="34" charset="0"/>
                <a:buChar char="•"/>
              </a:pPr>
              <a:r>
                <a:rPr lang="en-US" sz="1600" i="1" dirty="0"/>
                <a:t>CTE certifications</a:t>
              </a: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272C6089-E4DF-46EC-958B-39452F964090}"/>
                </a:ext>
              </a:extLst>
            </p:cNvPr>
            <p:cNvSpPr/>
            <p:nvPr/>
          </p:nvSpPr>
          <p:spPr>
            <a:xfrm>
              <a:off x="6832843" y="1676400"/>
              <a:ext cx="2458148" cy="4819650"/>
            </a:xfrm>
            <a:prstGeom prst="rect">
              <a:avLst/>
            </a:prstGeom>
            <a:noFill/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6C7A3D21-90F1-45C0-B2A2-D7928D607149}"/>
              </a:ext>
            </a:extLst>
          </p:cNvPr>
          <p:cNvSpPr txBox="1"/>
          <p:nvPr/>
        </p:nvSpPr>
        <p:spPr>
          <a:xfrm>
            <a:off x="9881889" y="107240"/>
            <a:ext cx="2166391" cy="2462213"/>
          </a:xfrm>
          <a:prstGeom prst="rect">
            <a:avLst/>
          </a:prstGeom>
          <a:solidFill>
            <a:schemeClr val="accent2"/>
          </a:solidFill>
          <a:ln w="38100"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r>
              <a:rPr lang="en-US" sz="1800" dirty="0" err="1">
                <a:solidFill>
                  <a:schemeClr val="bg1"/>
                </a:solidFill>
              </a:rPr>
              <a:t>Disaggregations</a:t>
            </a:r>
            <a:r>
              <a:rPr lang="en-US" sz="1800" dirty="0">
                <a:solidFill>
                  <a:schemeClr val="bg1"/>
                </a:solidFill>
              </a:rPr>
              <a:t>: </a:t>
            </a:r>
          </a:p>
          <a:p>
            <a:endParaRPr lang="en-US" sz="1000" dirty="0">
              <a:solidFill>
                <a:schemeClr val="bg1"/>
              </a:solidFill>
            </a:endParaRPr>
          </a:p>
          <a:p>
            <a:r>
              <a:rPr lang="en-US" sz="1800" dirty="0">
                <a:solidFill>
                  <a:schemeClr val="bg1"/>
                </a:solidFill>
              </a:rPr>
              <a:t>By </a:t>
            </a:r>
            <a:r>
              <a:rPr lang="en-US" sz="1800" b="1" dirty="0">
                <a:solidFill>
                  <a:schemeClr val="bg1"/>
                </a:solidFill>
              </a:rPr>
              <a:t>school/district</a:t>
            </a:r>
          </a:p>
          <a:p>
            <a:r>
              <a:rPr lang="en-US" sz="1800" dirty="0">
                <a:solidFill>
                  <a:schemeClr val="bg1"/>
                </a:solidFill>
              </a:rPr>
              <a:t>By </a:t>
            </a:r>
            <a:r>
              <a:rPr lang="en-US" sz="1800" b="1" dirty="0">
                <a:solidFill>
                  <a:schemeClr val="bg1"/>
                </a:solidFill>
              </a:rPr>
              <a:t>grade</a:t>
            </a:r>
          </a:p>
          <a:p>
            <a:r>
              <a:rPr lang="en-US" sz="1800" dirty="0">
                <a:solidFill>
                  <a:schemeClr val="bg1"/>
                </a:solidFill>
              </a:rPr>
              <a:t>By </a:t>
            </a:r>
            <a:r>
              <a:rPr lang="en-US" sz="1800" b="1" dirty="0">
                <a:solidFill>
                  <a:schemeClr val="bg1"/>
                </a:solidFill>
              </a:rPr>
              <a:t>race/ethnicity</a:t>
            </a:r>
          </a:p>
          <a:p>
            <a:r>
              <a:rPr lang="en-US" sz="1800" dirty="0">
                <a:solidFill>
                  <a:schemeClr val="bg1"/>
                </a:solidFill>
              </a:rPr>
              <a:t>By </a:t>
            </a:r>
            <a:r>
              <a:rPr lang="en-US" sz="1800" b="1" dirty="0">
                <a:solidFill>
                  <a:schemeClr val="bg1"/>
                </a:solidFill>
              </a:rPr>
              <a:t>sex</a:t>
            </a:r>
          </a:p>
          <a:p>
            <a:r>
              <a:rPr lang="en-US" sz="1800" dirty="0">
                <a:solidFill>
                  <a:schemeClr val="bg1"/>
                </a:solidFill>
              </a:rPr>
              <a:t>By </a:t>
            </a:r>
            <a:r>
              <a:rPr lang="en-US" sz="1800" b="1" dirty="0">
                <a:solidFill>
                  <a:schemeClr val="bg1"/>
                </a:solidFill>
              </a:rPr>
              <a:t>FRL status</a:t>
            </a:r>
          </a:p>
          <a:p>
            <a:r>
              <a:rPr lang="en-US" sz="1800" dirty="0">
                <a:solidFill>
                  <a:schemeClr val="bg1"/>
                </a:solidFill>
              </a:rPr>
              <a:t>By </a:t>
            </a:r>
            <a:r>
              <a:rPr lang="en-US" sz="1800" b="1" dirty="0">
                <a:solidFill>
                  <a:schemeClr val="bg1"/>
                </a:solidFill>
              </a:rPr>
              <a:t>ELL status</a:t>
            </a:r>
          </a:p>
          <a:p>
            <a:r>
              <a:rPr lang="en-US" sz="1800" b="1" dirty="0">
                <a:solidFill>
                  <a:schemeClr val="bg1"/>
                </a:solidFill>
              </a:rPr>
              <a:t>By IEP status</a:t>
            </a:r>
            <a:endParaRPr lang="en-US" b="1" dirty="0">
              <a:solidFill>
                <a:schemeClr val="bg1"/>
              </a:solidFill>
            </a:endParaRP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ABA7C5D1-2588-4708-B3C5-CD5CA1F1E0C8}"/>
              </a:ext>
            </a:extLst>
          </p:cNvPr>
          <p:cNvGrpSpPr/>
          <p:nvPr/>
        </p:nvGrpSpPr>
        <p:grpSpPr>
          <a:xfrm>
            <a:off x="8263733" y="1723877"/>
            <a:ext cx="2552171" cy="4819650"/>
            <a:chOff x="6832843" y="1676400"/>
            <a:chExt cx="2552171" cy="4819650"/>
          </a:xfrm>
        </p:grpSpPr>
        <p:pic>
          <p:nvPicPr>
            <p:cNvPr id="24" name="Graphic 23" descr="Gauge">
              <a:extLst>
                <a:ext uri="{FF2B5EF4-FFF2-40B4-BE49-F238E27FC236}">
                  <a16:creationId xmlns:a16="http://schemas.microsoft.com/office/drawing/2014/main" id="{2E70E793-EDCB-405F-917C-7EB39CB4CA3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7161933" y="1786911"/>
              <a:ext cx="1799968" cy="1799968"/>
            </a:xfrm>
            <a:prstGeom prst="rect">
              <a:avLst/>
            </a:prstGeom>
          </p:spPr>
        </p:pic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FE5C2FE6-66D5-4752-A718-DF345F410F69}"/>
                </a:ext>
              </a:extLst>
            </p:cNvPr>
            <p:cNvSpPr txBox="1"/>
            <p:nvPr/>
          </p:nvSpPr>
          <p:spPr>
            <a:xfrm>
              <a:off x="7218623" y="3367552"/>
              <a:ext cx="2166391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00" dirty="0"/>
                <a:t>Placement and performance in college math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EA788AAC-7E84-4A6A-A255-4CC78D72C90B}"/>
                </a:ext>
              </a:extLst>
            </p:cNvPr>
            <p:cNvSpPr txBox="1"/>
            <p:nvPr/>
          </p:nvSpPr>
          <p:spPr>
            <a:xfrm>
              <a:off x="6872589" y="4818570"/>
              <a:ext cx="2378655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i="1" dirty="0"/>
                <a:t>Data Sources:</a:t>
              </a:r>
            </a:p>
            <a:p>
              <a:pPr marL="137160" indent="-137160">
                <a:buFont typeface="Arial" panose="020B0604020202020204" pitchFamily="34" charset="0"/>
                <a:buChar char="•"/>
              </a:pPr>
              <a:r>
                <a:rPr lang="en-US" sz="1600" i="1" dirty="0"/>
                <a:t>EXISTS: Remediation data </a:t>
              </a:r>
            </a:p>
            <a:p>
              <a:pPr marL="137160" indent="-137160">
                <a:buFont typeface="Arial" panose="020B0604020202020204" pitchFamily="34" charset="0"/>
                <a:buChar char="•"/>
              </a:pPr>
              <a:r>
                <a:rPr lang="en-US" sz="1600" i="1" dirty="0"/>
                <a:t>TO BE DEVELOPED: Math course-level placement, pass rates </a:t>
              </a:r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5332A7B9-880E-4295-8193-C68F0138A7D7}"/>
                </a:ext>
              </a:extLst>
            </p:cNvPr>
            <p:cNvSpPr/>
            <p:nvPr/>
          </p:nvSpPr>
          <p:spPr>
            <a:xfrm>
              <a:off x="6832843" y="1676400"/>
              <a:ext cx="2458148" cy="4819650"/>
            </a:xfrm>
            <a:prstGeom prst="rect">
              <a:avLst/>
            </a:prstGeom>
            <a:noFill/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384301087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2303</TotalTime>
  <Words>1063</Words>
  <Application>Microsoft Office PowerPoint</Application>
  <PresentationFormat>Widescreen</PresentationFormat>
  <Paragraphs>198</Paragraphs>
  <Slides>11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Arial</vt:lpstr>
      <vt:lpstr>Calibri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ACHE</dc:creator>
  <cp:lastModifiedBy>Robin McGill</cp:lastModifiedBy>
  <cp:revision>72</cp:revision>
  <dcterms:modified xsi:type="dcterms:W3CDTF">2021-06-29T22:14:21Z</dcterms:modified>
</cp:coreProperties>
</file>