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63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94" d="100"/>
          <a:sy n="94" d="100"/>
        </p:scale>
        <p:origin x="78" y="2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742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941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0152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090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1901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367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55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151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11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182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58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76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185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573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382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278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BC497-6FF5-4EA1-810A-D6EAB4D8037B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DF746AC-5D73-46A6-B451-7E32E4A7E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476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Josh.Laney@commerce.alabama.gov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FC6BE-42E4-450F-9374-B58D18AF67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92951" y="1565861"/>
            <a:ext cx="3096402" cy="2501648"/>
          </a:xfrm>
          <a:noFill/>
        </p:spPr>
        <p:txBody>
          <a:bodyPr anchor="ctr">
            <a:noAutofit/>
          </a:bodyPr>
          <a:lstStyle/>
          <a:p>
            <a:r>
              <a:rPr lang="en-US" sz="3200" dirty="0"/>
              <a:t>STEM Career</a:t>
            </a:r>
            <a:br>
              <a:rPr lang="en-US" sz="3200" dirty="0"/>
            </a:br>
            <a:r>
              <a:rPr lang="en-US" sz="3200" dirty="0"/>
              <a:t>Exploration and</a:t>
            </a:r>
            <a:br>
              <a:rPr lang="en-US" sz="3200" dirty="0"/>
            </a:br>
            <a:r>
              <a:rPr lang="en-US" sz="3200" dirty="0"/>
              <a:t>Workforce</a:t>
            </a:r>
            <a:br>
              <a:rPr lang="en-US" sz="3200" dirty="0"/>
            </a:br>
            <a:r>
              <a:rPr lang="en-US" sz="3200" dirty="0"/>
              <a:t>Development</a:t>
            </a:r>
            <a:endParaRPr lang="en-US" sz="3200" dirty="0">
              <a:solidFill>
                <a:srgbClr val="080808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A500E3-F92F-4FBA-A541-18DA157D73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8409" y="4534525"/>
            <a:ext cx="2700944" cy="659993"/>
          </a:xfrm>
          <a:noFill/>
        </p:spPr>
        <p:txBody>
          <a:bodyPr>
            <a:normAutofit/>
          </a:bodyPr>
          <a:lstStyle/>
          <a:p>
            <a:r>
              <a:rPr lang="en-US" sz="1600" dirty="0">
                <a:solidFill>
                  <a:srgbClr val="080808"/>
                </a:solidFill>
              </a:rPr>
              <a:t>June 30, 2021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6E7A0017-0D00-4FA6-BB1D-B26BE8491E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83" y="413453"/>
            <a:ext cx="3905133" cy="603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916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>
            <a:extLst>
              <a:ext uri="{FF2B5EF4-FFF2-40B4-BE49-F238E27FC236}">
                <a16:creationId xmlns:a16="http://schemas.microsoft.com/office/drawing/2014/main" id="{1F2B4773-3207-44CC-B7AC-892B70498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2B8267CA-A7A5-4E11-9D92-4EAC3DD3E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E83D61B5-C6B4-4A4B-85AD-FEE7A54912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Rectangle 23">
              <a:extLst>
                <a:ext uri="{FF2B5EF4-FFF2-40B4-BE49-F238E27FC236}">
                  <a16:creationId xmlns:a16="http://schemas.microsoft.com/office/drawing/2014/main" id="{A0B67FE4-688F-4497-8BFD-157613A697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3" name="Rectangle 25">
              <a:extLst>
                <a:ext uri="{FF2B5EF4-FFF2-40B4-BE49-F238E27FC236}">
                  <a16:creationId xmlns:a16="http://schemas.microsoft.com/office/drawing/2014/main" id="{3BF5BE1A-9BAC-4581-A82B-FD8FE31595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971E5644-6772-414A-8199-E30BFB02A5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27">
              <a:extLst>
                <a:ext uri="{FF2B5EF4-FFF2-40B4-BE49-F238E27FC236}">
                  <a16:creationId xmlns:a16="http://schemas.microsoft.com/office/drawing/2014/main" id="{E8246D50-BB0C-408E-93FD-7B8D63A7F7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Rectangle 28">
              <a:extLst>
                <a:ext uri="{FF2B5EF4-FFF2-40B4-BE49-F238E27FC236}">
                  <a16:creationId xmlns:a16="http://schemas.microsoft.com/office/drawing/2014/main" id="{AFBC5D22-68C1-44FB-8181-CB84ECAA83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9">
              <a:extLst>
                <a:ext uri="{FF2B5EF4-FFF2-40B4-BE49-F238E27FC236}">
                  <a16:creationId xmlns:a16="http://schemas.microsoft.com/office/drawing/2014/main" id="{FB6D0FCE-FBDB-4655-A1A7-640B1E86B5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77">
              <a:extLst>
                <a:ext uri="{FF2B5EF4-FFF2-40B4-BE49-F238E27FC236}">
                  <a16:creationId xmlns:a16="http://schemas.microsoft.com/office/drawing/2014/main" id="{BC8157DF-FD90-4AD6-B803-3AC0ACD8E6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3548B067-9D63-4D21-92EF-CBC9E6338C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81" name="Rectangle 80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3" name="Rectangle 82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1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5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7" name="Isosceles Triangle 96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EA5A7A-65D3-4613-8917-C29A044BF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1723" y="609600"/>
            <a:ext cx="4512989" cy="22277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WFD Group Members</a:t>
            </a:r>
          </a:p>
        </p:txBody>
      </p:sp>
      <p:pic>
        <p:nvPicPr>
          <p:cNvPr id="8" name="Graphic 7" descr="Cheers">
            <a:extLst>
              <a:ext uri="{FF2B5EF4-FFF2-40B4-BE49-F238E27FC236}">
                <a16:creationId xmlns:a16="http://schemas.microsoft.com/office/drawing/2014/main" id="{FAC15EE1-F9D8-48EF-BA44-1E6724F101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7251" y="1545062"/>
            <a:ext cx="3856774" cy="385677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01B6E-26E2-4225-804F-209637A7F8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1725" y="2054087"/>
            <a:ext cx="4512988" cy="410118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</a:rPr>
              <a:t>Daryl Taylor- Airbus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</a:rPr>
              <a:t>Jimmy Hull- ALSDE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</a:rPr>
              <a:t>Keith Phillips- ACCS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</a:rPr>
              <a:t>Ken Tucker- UWA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</a:rPr>
              <a:t>Kevin </a:t>
            </a:r>
            <a:r>
              <a:rPr lang="en-US" sz="1600" dirty="0" err="1">
                <a:solidFill>
                  <a:srgbClr val="FFFFFF"/>
                </a:solidFill>
              </a:rPr>
              <a:t>McGhaw</a:t>
            </a:r>
            <a:r>
              <a:rPr lang="en-US" sz="1600" dirty="0">
                <a:solidFill>
                  <a:srgbClr val="FFFFFF"/>
                </a:solidFill>
              </a:rPr>
              <a:t>- NASA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</a:rPr>
              <a:t>K-Rob Thomas- Southern Co. 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</a:rPr>
              <a:t>Liz Huntley- Lightfoot Law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</a:rPr>
              <a:t>Lynn Lane- AAMA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</a:rPr>
              <a:t>Nick Moore- GOEWT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</a:rPr>
              <a:t>Ron Davis- AAMA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</a:rPr>
              <a:t>Tim McCartney- AWC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</a:rPr>
              <a:t>Brandi Laney- PCBOE</a:t>
            </a:r>
          </a:p>
        </p:txBody>
      </p:sp>
    </p:spTree>
    <p:extLst>
      <p:ext uri="{BB962C8B-B14F-4D97-AF65-F5344CB8AC3E}">
        <p14:creationId xmlns:p14="http://schemas.microsoft.com/office/powerpoint/2010/main" val="1738622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1F78A-E9BC-423A-B7E7-B83FE5CA4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WFD Group: Initial objectives of focus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DD81B-AF30-4890-A4B7-5E06A1FB577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Expand opportunities for STEM career exploration and discovery, especially among groups that are under-represented in the STEM professions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16ADAE-E823-4AC3-9736-961BA2ADBD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328742" cy="388077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Increase industry partnerships that expose students to STEM careers and expand the number of work-based learning opportunities available within STEM pathways (i.e., job shadowing, pre-apprenticeships, youth apprenticeships, on-the-job training and internships).</a:t>
            </a:r>
          </a:p>
          <a:p>
            <a:r>
              <a:rPr lang="en-US" dirty="0"/>
              <a:t>Expand opportunities for Alabama educators to directly experience STEM careers in action (e.g., partnerships with industry, externships, job shadowing, etc.) and incorporate relevant lessons and career connections in their classroom.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8507BD-316C-4AE0-BFA3-EDACBB01C668}"/>
              </a:ext>
            </a:extLst>
          </p:cNvPr>
          <p:cNvSpPr txBox="1"/>
          <p:nvPr/>
        </p:nvSpPr>
        <p:spPr>
          <a:xfrm>
            <a:off x="1491295" y="1813102"/>
            <a:ext cx="2837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Executive Order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541CF8-AF85-4783-A866-F135067F6355}"/>
              </a:ext>
            </a:extLst>
          </p:cNvPr>
          <p:cNvSpPr txBox="1"/>
          <p:nvPr/>
        </p:nvSpPr>
        <p:spPr>
          <a:xfrm>
            <a:off x="5675330" y="1813102"/>
            <a:ext cx="2837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Roadmap Activities</a:t>
            </a:r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FF30B2A-CE49-4BEB-BD4C-2B567E24A3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7234" y="3174999"/>
            <a:ext cx="3288748" cy="3288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01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9EA7EA7-74F5-4EE2-8E3D-1A1030825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5CE79B5-7EE4-424D-AD14-5DEFB61B85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6C926F-F999-44BA-8D86-9EAB51D650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23">
              <a:extLst>
                <a:ext uri="{FF2B5EF4-FFF2-40B4-BE49-F238E27FC236}">
                  <a16:creationId xmlns:a16="http://schemas.microsoft.com/office/drawing/2014/main" id="{248745E7-0AF0-48F9-8E58-2673FC5F4F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5">
              <a:extLst>
                <a:ext uri="{FF2B5EF4-FFF2-40B4-BE49-F238E27FC236}">
                  <a16:creationId xmlns:a16="http://schemas.microsoft.com/office/drawing/2014/main" id="{9715E81A-D2E0-4431-9370-4E4A9ECA7F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CEDB37A9-282D-4DDB-85AD-B2090A8253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id="{533D5933-7F91-4F5E-BC31-42FD0E2D8D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8">
              <a:extLst>
                <a:ext uri="{FF2B5EF4-FFF2-40B4-BE49-F238E27FC236}">
                  <a16:creationId xmlns:a16="http://schemas.microsoft.com/office/drawing/2014/main" id="{37ADDF68-C9BE-46EA-83DE-2C07DD8396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9">
              <a:extLst>
                <a:ext uri="{FF2B5EF4-FFF2-40B4-BE49-F238E27FC236}">
                  <a16:creationId xmlns:a16="http://schemas.microsoft.com/office/drawing/2014/main" id="{10D67396-BABD-48A8-A892-CCB5095FA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626DA82A-72C2-4DF6-9CF0-0D1F6B96B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8EE6DC63-4380-4BE0-A68A-8F01162BD1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53376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133042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24631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46597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5488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7655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14821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1BA9A3-4738-4A41-808C-88415CECF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3843375" cy="517562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Biggest Accomplishments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82154" y="-8467"/>
            <a:ext cx="7109846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81B0E6-F9C1-4749-BEBC-A1F545C84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16084" y="609601"/>
            <a:ext cx="5511296" cy="51756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Facilitated connections for direct industry input from employers</a:t>
            </a:r>
          </a:p>
          <a:p>
            <a:pPr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Created connections for STEM Exec Director to be a part of the “core” workforce discussions (i.e. GOEWT Advisor and Commerce Workforce Strategy Planning)</a:t>
            </a:r>
          </a:p>
          <a:p>
            <a:pPr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Established the pilot STEM Externship for Teachers (Awareness activity)</a:t>
            </a:r>
          </a:p>
          <a:p>
            <a:pPr lvl="1"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Two secondary science or math teachers per region</a:t>
            </a:r>
          </a:p>
          <a:p>
            <a:pPr lvl="1"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Three day-long visits with employers to learn about the connections between the classroom content and the world of work</a:t>
            </a:r>
          </a:p>
          <a:p>
            <a:pPr lvl="1"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Well over 100 applications</a:t>
            </a:r>
          </a:p>
        </p:txBody>
      </p:sp>
    </p:spTree>
    <p:extLst>
      <p:ext uri="{BB962C8B-B14F-4D97-AF65-F5344CB8AC3E}">
        <p14:creationId xmlns:p14="http://schemas.microsoft.com/office/powerpoint/2010/main" val="3130556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9EA7EA7-74F5-4EE2-8E3D-1A1030825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5CE79B5-7EE4-424D-AD14-5DEFB61B85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6C926F-F999-44BA-8D86-9EAB51D650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23">
              <a:extLst>
                <a:ext uri="{FF2B5EF4-FFF2-40B4-BE49-F238E27FC236}">
                  <a16:creationId xmlns:a16="http://schemas.microsoft.com/office/drawing/2014/main" id="{248745E7-0AF0-48F9-8E58-2673FC5F4F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5">
              <a:extLst>
                <a:ext uri="{FF2B5EF4-FFF2-40B4-BE49-F238E27FC236}">
                  <a16:creationId xmlns:a16="http://schemas.microsoft.com/office/drawing/2014/main" id="{9715E81A-D2E0-4431-9370-4E4A9ECA7F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CEDB37A9-282D-4DDB-85AD-B2090A8253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id="{533D5933-7F91-4F5E-BC31-42FD0E2D8D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8">
              <a:extLst>
                <a:ext uri="{FF2B5EF4-FFF2-40B4-BE49-F238E27FC236}">
                  <a16:creationId xmlns:a16="http://schemas.microsoft.com/office/drawing/2014/main" id="{37ADDF68-C9BE-46EA-83DE-2C07DD8396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9">
              <a:extLst>
                <a:ext uri="{FF2B5EF4-FFF2-40B4-BE49-F238E27FC236}">
                  <a16:creationId xmlns:a16="http://schemas.microsoft.com/office/drawing/2014/main" id="{10D67396-BABD-48A8-A892-CCB5095FA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626DA82A-72C2-4DF6-9CF0-0D1F6B96B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8EE6DC63-4380-4BE0-A68A-8F01162BD1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53376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133042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24631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46597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5488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7655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14821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1BA9A3-4738-4A41-808C-88415CECF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3843375" cy="517562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Biggest Accomplishments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82154" y="-8467"/>
            <a:ext cx="7109846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1EC669F-95BA-4BE1-9B06-4BD099653B4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22248479"/>
              </p:ext>
            </p:extLst>
          </p:nvPr>
        </p:nvGraphicFramePr>
        <p:xfrm>
          <a:off x="6013339" y="724531"/>
          <a:ext cx="5615579" cy="5400469"/>
        </p:xfrm>
        <a:graphic>
          <a:graphicData uri="http://schemas.openxmlformats.org/drawingml/2006/table">
            <a:tbl>
              <a:tblPr/>
              <a:tblGrid>
                <a:gridCol w="1334525">
                  <a:extLst>
                    <a:ext uri="{9D8B030D-6E8A-4147-A177-3AD203B41FA5}">
                      <a16:colId xmlns:a16="http://schemas.microsoft.com/office/drawing/2014/main" val="1632239373"/>
                    </a:ext>
                  </a:extLst>
                </a:gridCol>
                <a:gridCol w="4281054">
                  <a:extLst>
                    <a:ext uri="{9D8B030D-6E8A-4147-A177-3AD203B41FA5}">
                      <a16:colId xmlns:a16="http://schemas.microsoft.com/office/drawing/2014/main" val="2355657400"/>
                    </a:ext>
                  </a:extLst>
                </a:gridCol>
              </a:tblGrid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Workforce Region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Employer Host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4321977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Daikin in Morgan County(Chemical Manufacturing)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831646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G&amp;G Steel in Franklin County (Bridge Manufacturing)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5565578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Lockheed Martin in Lawrence County (Aerospace)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196630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Eastman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0937904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Honda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3944729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Kronospan, Inc.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1598064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DCH Health System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8450435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Hunt Refining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901203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MBUSI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376226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CAMGIAN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8641436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Dunn Industries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3296718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Evonik (pharmaceutical)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1198783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Alabama Power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5187071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Alaskan Northstar (IT)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5837343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Bailey-Harris Construction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0671550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Arista Aviation (Coffee County)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9394599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Great Southern Wood Preserving, Inc.(Henry County)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536862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Wiregrass Construction (Dale/Houston County)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7409718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Wiregrass Electric Cooperative (Geneva County)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7179470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AM/NS Calvert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883769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Airbus/Flightworks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9764041"/>
                  </a:ext>
                </a:extLst>
              </a:tr>
              <a:tr h="2348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AUSTAL</a:t>
                      </a:r>
                    </a:p>
                  </a:txBody>
                  <a:tcPr marL="4763" marR="4763" marT="476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2378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82008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9EA7EA7-74F5-4EE2-8E3D-1A1030825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5CE79B5-7EE4-424D-AD14-5DEFB61B85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6C926F-F999-44BA-8D86-9EAB51D650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23">
              <a:extLst>
                <a:ext uri="{FF2B5EF4-FFF2-40B4-BE49-F238E27FC236}">
                  <a16:creationId xmlns:a16="http://schemas.microsoft.com/office/drawing/2014/main" id="{248745E7-0AF0-48F9-8E58-2673FC5F4F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5">
              <a:extLst>
                <a:ext uri="{FF2B5EF4-FFF2-40B4-BE49-F238E27FC236}">
                  <a16:creationId xmlns:a16="http://schemas.microsoft.com/office/drawing/2014/main" id="{9715E81A-D2E0-4431-9370-4E4A9ECA7F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CEDB37A9-282D-4DDB-85AD-B2090A8253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id="{533D5933-7F91-4F5E-BC31-42FD0E2D8D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8">
              <a:extLst>
                <a:ext uri="{FF2B5EF4-FFF2-40B4-BE49-F238E27FC236}">
                  <a16:creationId xmlns:a16="http://schemas.microsoft.com/office/drawing/2014/main" id="{37ADDF68-C9BE-46EA-83DE-2C07DD8396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9">
              <a:extLst>
                <a:ext uri="{FF2B5EF4-FFF2-40B4-BE49-F238E27FC236}">
                  <a16:creationId xmlns:a16="http://schemas.microsoft.com/office/drawing/2014/main" id="{10D67396-BABD-48A8-A892-CCB5095FA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626DA82A-72C2-4DF6-9CF0-0D1F6B96B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8EE6DC63-4380-4BE0-A68A-8F01162BD1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53376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133042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24631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46597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5488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7655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14821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32FBF4-089F-44AE-BFDB-8101917D8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3843375" cy="517562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Our challenges have been…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82154" y="-8467"/>
            <a:ext cx="7109846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5B054-D33A-4A77-BDED-08E822AC41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16084" y="609601"/>
            <a:ext cx="5511296" cy="51756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Developing a systematic way to identify STEM occupations and quantify STEM intensity </a:t>
            </a:r>
          </a:p>
          <a:p>
            <a:pPr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Basic </a:t>
            </a:r>
            <a:r>
              <a:rPr lang="en-US" dirty="0" err="1">
                <a:solidFill>
                  <a:srgbClr val="FFFFFF"/>
                </a:solidFill>
              </a:rPr>
              <a:t>logisitical</a:t>
            </a:r>
            <a:r>
              <a:rPr lang="en-US" dirty="0">
                <a:solidFill>
                  <a:srgbClr val="FFFFFF"/>
                </a:solidFill>
              </a:rPr>
              <a:t> and technical challenges with implementation of externships</a:t>
            </a:r>
          </a:p>
          <a:p>
            <a:pPr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Insufficient bandwidth of the all-volunteer members of the working group to execute major  activities which are time and labor intensive</a:t>
            </a:r>
          </a:p>
          <a:p>
            <a:pPr>
              <a:buClr>
                <a:schemeClr val="bg2"/>
              </a:buClr>
            </a:pPr>
            <a:endParaRPr lang="en-US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185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9EA7EA7-74F5-4EE2-8E3D-1A10308259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5CE79B5-7EE4-424D-AD14-5DEFB61B85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6C926F-F999-44BA-8D86-9EAB51D650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23">
              <a:extLst>
                <a:ext uri="{FF2B5EF4-FFF2-40B4-BE49-F238E27FC236}">
                  <a16:creationId xmlns:a16="http://schemas.microsoft.com/office/drawing/2014/main" id="{248745E7-0AF0-48F9-8E58-2673FC5F4F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5">
              <a:extLst>
                <a:ext uri="{FF2B5EF4-FFF2-40B4-BE49-F238E27FC236}">
                  <a16:creationId xmlns:a16="http://schemas.microsoft.com/office/drawing/2014/main" id="{9715E81A-D2E0-4431-9370-4E4A9ECA7F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CEDB37A9-282D-4DDB-85AD-B2090A8253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id="{533D5933-7F91-4F5E-BC31-42FD0E2D8D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8">
              <a:extLst>
                <a:ext uri="{FF2B5EF4-FFF2-40B4-BE49-F238E27FC236}">
                  <a16:creationId xmlns:a16="http://schemas.microsoft.com/office/drawing/2014/main" id="{37ADDF68-C9BE-46EA-83DE-2C07DD8396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9">
              <a:extLst>
                <a:ext uri="{FF2B5EF4-FFF2-40B4-BE49-F238E27FC236}">
                  <a16:creationId xmlns:a16="http://schemas.microsoft.com/office/drawing/2014/main" id="{10D67396-BABD-48A8-A892-CCB5095FA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626DA82A-72C2-4DF6-9CF0-0D1F6B96B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8EE6DC63-4380-4BE0-A68A-8F01162BD1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953376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133042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24631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46597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75488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7655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14821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90FC01-2D02-46AE-A106-F0D7A89DA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3843375" cy="517562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year we are going to…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82154" y="-8467"/>
            <a:ext cx="7109846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43C18-7435-47E6-9D11-862383C9B9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16084" y="609601"/>
            <a:ext cx="5511296" cy="51756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Expand educator externships</a:t>
            </a:r>
          </a:p>
          <a:p>
            <a:pPr lvl="1"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Transition management to paid council staff</a:t>
            </a:r>
          </a:p>
          <a:p>
            <a:pPr lvl="1"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More locations and more teachers</a:t>
            </a:r>
          </a:p>
          <a:p>
            <a:pPr lvl="1"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More funding and possible funding source</a:t>
            </a:r>
          </a:p>
          <a:p>
            <a:pPr lvl="1"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More well-developed “day of” guide</a:t>
            </a:r>
          </a:p>
          <a:p>
            <a:pPr lvl="1"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Support STEM focused curriculum opportunities in work-world settings</a:t>
            </a:r>
          </a:p>
          <a:p>
            <a:pPr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Plan a STEM leadership institute for school leaders based on the “Educator Workforce Academy” model in place in the regional workforce councils</a:t>
            </a:r>
          </a:p>
          <a:p>
            <a:pPr lvl="1"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Focused on school leaders</a:t>
            </a:r>
          </a:p>
          <a:p>
            <a:pPr lvl="1"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Year-long training resulting in a PLU</a:t>
            </a:r>
          </a:p>
          <a:p>
            <a:pPr lvl="1">
              <a:buClr>
                <a:schemeClr val="bg2"/>
              </a:buClr>
            </a:pPr>
            <a:r>
              <a:rPr lang="en-US" dirty="0">
                <a:solidFill>
                  <a:srgbClr val="FFFFFF"/>
                </a:solidFill>
              </a:rPr>
              <a:t>Direct business engagement</a:t>
            </a:r>
          </a:p>
        </p:txBody>
      </p:sp>
    </p:spTree>
    <p:extLst>
      <p:ext uri="{BB962C8B-B14F-4D97-AF65-F5344CB8AC3E}">
        <p14:creationId xmlns:p14="http://schemas.microsoft.com/office/powerpoint/2010/main" val="9255675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6FECF-C361-4805-B699-B5EC717D2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9095" y="3364548"/>
            <a:ext cx="8596668" cy="2595460"/>
          </a:xfrm>
        </p:spPr>
        <p:txBody>
          <a:bodyPr>
            <a:normAutofit/>
          </a:bodyPr>
          <a:lstStyle/>
          <a:p>
            <a:r>
              <a:rPr lang="en-US" sz="4000" dirty="0">
                <a:hlinkClick r:id="rId2"/>
              </a:rPr>
              <a:t>Josh.Laney@commerce.alabama.gov</a:t>
            </a:r>
            <a:br>
              <a:rPr lang="en-US" sz="4000" dirty="0"/>
            </a:br>
            <a:r>
              <a:rPr lang="en-US" sz="4000" dirty="0"/>
              <a:t>Twitter: @LaneyWorks </a:t>
            </a:r>
            <a:br>
              <a:rPr lang="en-US" sz="4000" dirty="0"/>
            </a:br>
            <a:r>
              <a:rPr lang="en-US" sz="4000" dirty="0"/>
              <a:t>706-326-1324</a:t>
            </a:r>
          </a:p>
        </p:txBody>
      </p:sp>
      <p:pic>
        <p:nvPicPr>
          <p:cNvPr id="5" name="Graphic 4" descr="Questions">
            <a:extLst>
              <a:ext uri="{FF2B5EF4-FFF2-40B4-BE49-F238E27FC236}">
                <a16:creationId xmlns:a16="http://schemas.microsoft.com/office/drawing/2014/main" id="{C9AF9A34-1D8F-4470-8E88-509AE2DA38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96000" y="588669"/>
            <a:ext cx="2905084" cy="29050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13E6EA-E763-4B08-8A2C-BB690AAB44BA}"/>
              </a:ext>
            </a:extLst>
          </p:cNvPr>
          <p:cNvSpPr txBox="1"/>
          <p:nvPr/>
        </p:nvSpPr>
        <p:spPr>
          <a:xfrm>
            <a:off x="1012512" y="945796"/>
            <a:ext cx="50311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Questions or Suggestions</a:t>
            </a:r>
          </a:p>
        </p:txBody>
      </p:sp>
    </p:spTree>
    <p:extLst>
      <p:ext uri="{BB962C8B-B14F-4D97-AF65-F5344CB8AC3E}">
        <p14:creationId xmlns:p14="http://schemas.microsoft.com/office/powerpoint/2010/main" val="23980761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AOA Colors">
      <a:dk1>
        <a:sysClr val="windowText" lastClr="000000"/>
      </a:dk1>
      <a:lt1>
        <a:sysClr val="window" lastClr="FFFFFF"/>
      </a:lt1>
      <a:dk2>
        <a:srgbClr val="062830"/>
      </a:dk2>
      <a:lt2>
        <a:srgbClr val="E7E6E6"/>
      </a:lt2>
      <a:accent1>
        <a:srgbClr val="DF1F26"/>
      </a:accent1>
      <a:accent2>
        <a:srgbClr val="D8D8D8"/>
      </a:accent2>
      <a:accent3>
        <a:srgbClr val="A5A5A5"/>
      </a:accent3>
      <a:accent4>
        <a:srgbClr val="2F5496"/>
      </a:accent4>
      <a:accent5>
        <a:srgbClr val="5D9CD5"/>
      </a:accent5>
      <a:accent6>
        <a:srgbClr val="761015"/>
      </a:accent6>
      <a:hlink>
        <a:srgbClr val="0563C1"/>
      </a:hlink>
      <a:folHlink>
        <a:srgbClr val="A1557B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269</TotalTime>
  <Words>511</Words>
  <Application>Microsoft Office PowerPoint</Application>
  <PresentationFormat>Widescreen</PresentationFormat>
  <Paragraphs>92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Trebuchet MS</vt:lpstr>
      <vt:lpstr>Wingdings 3</vt:lpstr>
      <vt:lpstr>Facet</vt:lpstr>
      <vt:lpstr>STEM Career Exploration and Workforce Development</vt:lpstr>
      <vt:lpstr>WFD Group Members</vt:lpstr>
      <vt:lpstr>WFD Group: Initial objectives of focus</vt:lpstr>
      <vt:lpstr>Biggest Accomplishments</vt:lpstr>
      <vt:lpstr>Biggest Accomplishments</vt:lpstr>
      <vt:lpstr>Our challenges have been…</vt:lpstr>
      <vt:lpstr>Next year we are going to…</vt:lpstr>
      <vt:lpstr>Josh.Laney@commerce.alabama.gov Twitter: @LaneyWorks  706-326-1324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Laney, Josh</dc:creator>
  <cp:lastModifiedBy>Laney, Josh</cp:lastModifiedBy>
  <cp:revision>19</cp:revision>
  <dcterms:created xsi:type="dcterms:W3CDTF">2021-03-16T17:08:05Z</dcterms:created>
  <dcterms:modified xsi:type="dcterms:W3CDTF">2021-06-29T14:01:55Z</dcterms:modified>
</cp:coreProperties>
</file>